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62" r:id="rId1"/>
  </p:sldMasterIdLst>
  <p:notesMasterIdLst>
    <p:notesMasterId r:id="rId49"/>
  </p:notesMasterIdLst>
  <p:sldIdLst>
    <p:sldId id="256" r:id="rId2"/>
    <p:sldId id="281" r:id="rId3"/>
    <p:sldId id="850" r:id="rId4"/>
    <p:sldId id="843" r:id="rId5"/>
    <p:sldId id="852" r:id="rId6"/>
    <p:sldId id="845" r:id="rId7"/>
    <p:sldId id="849" r:id="rId8"/>
    <p:sldId id="851" r:id="rId9"/>
    <p:sldId id="842" r:id="rId10"/>
    <p:sldId id="841" r:id="rId11"/>
    <p:sldId id="261" r:id="rId12"/>
    <p:sldId id="257" r:id="rId13"/>
    <p:sldId id="258" r:id="rId14"/>
    <p:sldId id="259" r:id="rId15"/>
    <p:sldId id="260" r:id="rId16"/>
    <p:sldId id="283" r:id="rId17"/>
    <p:sldId id="264" r:id="rId18"/>
    <p:sldId id="265" r:id="rId19"/>
    <p:sldId id="284" r:id="rId20"/>
    <p:sldId id="266" r:id="rId21"/>
    <p:sldId id="263" r:id="rId22"/>
    <p:sldId id="285" r:id="rId23"/>
    <p:sldId id="268" r:id="rId24"/>
    <p:sldId id="267" r:id="rId25"/>
    <p:sldId id="269" r:id="rId26"/>
    <p:sldId id="290" r:id="rId27"/>
    <p:sldId id="270" r:id="rId28"/>
    <p:sldId id="274" r:id="rId29"/>
    <p:sldId id="289" r:id="rId30"/>
    <p:sldId id="262" r:id="rId31"/>
    <p:sldId id="271" r:id="rId32"/>
    <p:sldId id="286" r:id="rId33"/>
    <p:sldId id="273" r:id="rId34"/>
    <p:sldId id="275" r:id="rId35"/>
    <p:sldId id="291" r:id="rId36"/>
    <p:sldId id="292" r:id="rId37"/>
    <p:sldId id="294" r:id="rId38"/>
    <p:sldId id="287" r:id="rId39"/>
    <p:sldId id="276" r:id="rId40"/>
    <p:sldId id="288" r:id="rId41"/>
    <p:sldId id="272" r:id="rId42"/>
    <p:sldId id="277" r:id="rId43"/>
    <p:sldId id="278" r:id="rId44"/>
    <p:sldId id="279" r:id="rId45"/>
    <p:sldId id="280" r:id="rId46"/>
    <p:sldId id="282" r:id="rId47"/>
    <p:sldId id="293" r:id="rId48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50"/>
      <p:bold r:id="rId51"/>
      <p:italic r:id="rId52"/>
      <p:boldItalic r:id="rId5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20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4739C48-39D8-49C1-A8E3-023DA3AE8854}">
  <a:tblStyle styleId="{64739C48-39D8-49C1-A8E3-023DA3AE885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348"/>
    <p:restoredTop sz="65846"/>
  </p:normalViewPr>
  <p:slideViewPr>
    <p:cSldViewPr snapToGrid="0" snapToObjects="1">
      <p:cViewPr varScale="1">
        <p:scale>
          <a:sx n="112" d="100"/>
          <a:sy n="112" d="100"/>
        </p:scale>
        <p:origin x="117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font" Target="fonts/font1.fntdata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4.fntdata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54" name="Google Shape;154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5" name="Google Shape;155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397125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699488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1779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17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335517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Slide">
  <p:cSld name="Cover Slid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/>
          <p:nvPr/>
        </p:nvSpPr>
        <p:spPr>
          <a:xfrm>
            <a:off x="457200" y="0"/>
            <a:ext cx="5703888" cy="5143500"/>
          </a:xfrm>
          <a:prstGeom prst="rect">
            <a:avLst/>
          </a:prstGeom>
          <a:solidFill>
            <a:srgbClr val="BABCBE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" name="Google Shape;17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797037" y="1440857"/>
            <a:ext cx="1731962" cy="9429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" name="Google Shape;18;p2"/>
          <p:cNvCxnSpPr/>
          <p:nvPr/>
        </p:nvCxnSpPr>
        <p:spPr>
          <a:xfrm>
            <a:off x="833438" y="874713"/>
            <a:ext cx="0" cy="2125662"/>
          </a:xfrm>
          <a:prstGeom prst="straightConnector1">
            <a:avLst/>
          </a:prstGeom>
          <a:noFill/>
          <a:ln w="635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" name="Google Shape;19;p2"/>
          <p:cNvSpPr txBox="1">
            <a:spLocks noGrp="1"/>
          </p:cNvSpPr>
          <p:nvPr>
            <p:ph type="ctrTitle"/>
          </p:nvPr>
        </p:nvSpPr>
        <p:spPr>
          <a:xfrm>
            <a:off x="1180870" y="895551"/>
            <a:ext cx="4738447" cy="1151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3000" b="1" i="0"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ubTitle" idx="1"/>
          </p:nvPr>
        </p:nvSpPr>
        <p:spPr>
          <a:xfrm>
            <a:off x="1180870" y="2287197"/>
            <a:ext cx="4668695" cy="877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EC2227"/>
              </a:buClr>
              <a:buSzPts val="2400"/>
              <a:buFont typeface="Arial"/>
              <a:buNone/>
              <a:defRPr sz="2400">
                <a:solidFill>
                  <a:srgbClr val="EC2227"/>
                </a:solidFill>
              </a:defRPr>
            </a:lvl1pPr>
            <a:lvl2pPr lvl="1" algn="ctr"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2"/>
          <p:cNvSpPr txBox="1">
            <a:spLocks noGrp="1"/>
          </p:cNvSpPr>
          <p:nvPr>
            <p:ph type="body" idx="2"/>
          </p:nvPr>
        </p:nvSpPr>
        <p:spPr>
          <a:xfrm>
            <a:off x="1181100" y="3721208"/>
            <a:ext cx="4026440" cy="412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/>
            </a:lvl1pPr>
            <a:lvl2pPr marL="914400" lvl="1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" name="Google Shape;22;p2"/>
          <p:cNvSpPr txBox="1">
            <a:spLocks noGrp="1"/>
          </p:cNvSpPr>
          <p:nvPr>
            <p:ph type="ftr" idx="11"/>
          </p:nvPr>
        </p:nvSpPr>
        <p:spPr>
          <a:xfrm>
            <a:off x="1071563" y="4827588"/>
            <a:ext cx="4729162" cy="157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2"/>
          <p:cNvSpPr txBox="1">
            <a:spLocks noGrp="1"/>
          </p:cNvSpPr>
          <p:nvPr>
            <p:ph type="dt" idx="10"/>
          </p:nvPr>
        </p:nvSpPr>
        <p:spPr>
          <a:xfrm>
            <a:off x="1181100" y="4252913"/>
            <a:ext cx="1304925" cy="207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24" name="Google Shape;24;p2" descr="Creative Commons Lic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87932" y="4679950"/>
            <a:ext cx="838200" cy="29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25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67193" y="2767633"/>
            <a:ext cx="1929304" cy="4654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Slide Text">
  <p:cSld name="Main Slide Text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4"/>
          <p:cNvSpPr txBox="1">
            <a:spLocks noGrp="1"/>
          </p:cNvSpPr>
          <p:nvPr>
            <p:ph type="ftr" idx="11"/>
          </p:nvPr>
        </p:nvSpPr>
        <p:spPr>
          <a:xfrm>
            <a:off x="3028950" y="4867275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825">
                <a:solidFill>
                  <a:srgbClr val="F4F3EC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14"/>
          <p:cNvSpPr txBox="1">
            <a:spLocks noGrp="1"/>
          </p:cNvSpPr>
          <p:nvPr>
            <p:ph type="sldNum" idx="12"/>
          </p:nvPr>
        </p:nvSpPr>
        <p:spPr>
          <a:xfrm>
            <a:off x="6929438" y="4867275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825">
                <a:solidFill>
                  <a:srgbClr val="F4F3E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825">
                <a:solidFill>
                  <a:srgbClr val="F4F3EC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825">
                <a:solidFill>
                  <a:srgbClr val="F4F3EC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825">
                <a:solidFill>
                  <a:srgbClr val="F4F3EC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825">
                <a:solidFill>
                  <a:srgbClr val="F4F3EC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825">
                <a:solidFill>
                  <a:srgbClr val="F4F3EC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825">
                <a:solidFill>
                  <a:srgbClr val="F4F3EC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825">
                <a:solidFill>
                  <a:srgbClr val="F4F3EC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825">
                <a:solidFill>
                  <a:srgbClr val="F4F3EC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43" name="Google Shape;143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1"/>
            <a:ext cx="3223901" cy="1417523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14"/>
          <p:cNvSpPr txBox="1">
            <a:spLocks noGrp="1"/>
          </p:cNvSpPr>
          <p:nvPr>
            <p:ph type="body" idx="1"/>
          </p:nvPr>
        </p:nvSpPr>
        <p:spPr>
          <a:xfrm>
            <a:off x="3336133" y="361862"/>
            <a:ext cx="474344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r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 b="1">
                <a:solidFill>
                  <a:schemeClr val="lt2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5" name="Google Shape;145;p14"/>
          <p:cNvSpPr txBox="1">
            <a:spLocks noGrp="1"/>
          </p:cNvSpPr>
          <p:nvPr>
            <p:ph type="body" idx="2"/>
          </p:nvPr>
        </p:nvSpPr>
        <p:spPr>
          <a:xfrm>
            <a:off x="828675" y="1564482"/>
            <a:ext cx="3471863" cy="3078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432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350"/>
              <a:buChar char="•"/>
              <a:defRPr sz="1350"/>
            </a:lvl1pPr>
            <a:lvl2pPr marL="914400" lvl="1" indent="-30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‒"/>
              <a:defRPr sz="1200"/>
            </a:lvl2pPr>
            <a:lvl3pPr marL="1371600" lvl="2" indent="-29527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050"/>
              <a:buChar char="•"/>
              <a:defRPr sz="1050"/>
            </a:lvl3pPr>
            <a:lvl4pPr marL="1828800" lvl="3" indent="-28575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900"/>
              <a:buFont typeface="Arial"/>
              <a:buChar char="‒"/>
              <a:defRPr sz="900"/>
            </a:lvl4pPr>
            <a:lvl5pPr marL="2286000" lvl="4" indent="-28575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00"/>
              <a:buChar char="»"/>
              <a:defRPr sz="9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6" name="Google Shape;146;p14"/>
          <p:cNvSpPr txBox="1">
            <a:spLocks noGrp="1"/>
          </p:cNvSpPr>
          <p:nvPr>
            <p:ph type="body" idx="3"/>
          </p:nvPr>
        </p:nvSpPr>
        <p:spPr>
          <a:xfrm>
            <a:off x="4843462" y="1564481"/>
            <a:ext cx="3471863" cy="3078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432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350"/>
              <a:buChar char="•"/>
              <a:defRPr sz="1350"/>
            </a:lvl1pPr>
            <a:lvl2pPr marL="914400" lvl="1" indent="-30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‒"/>
              <a:defRPr sz="1200"/>
            </a:lvl2pPr>
            <a:lvl3pPr marL="1371600" lvl="2" indent="-29527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050"/>
              <a:buChar char="•"/>
              <a:defRPr sz="1050"/>
            </a:lvl3pPr>
            <a:lvl4pPr marL="1828800" lvl="3" indent="-28575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900"/>
              <a:buFont typeface="Arial"/>
              <a:buChar char="‒"/>
              <a:defRPr sz="900"/>
            </a:lvl4pPr>
            <a:lvl5pPr marL="2286000" lvl="4" indent="-28575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00"/>
              <a:buChar char="»"/>
              <a:defRPr sz="9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Slide No Link">
  <p:cSld name="Main Slide No Link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5"/>
          <p:cNvSpPr txBox="1">
            <a:spLocks noGrp="1"/>
          </p:cNvSpPr>
          <p:nvPr>
            <p:ph type="ftr" idx="11"/>
          </p:nvPr>
        </p:nvSpPr>
        <p:spPr>
          <a:xfrm>
            <a:off x="3028950" y="4867275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825">
                <a:solidFill>
                  <a:srgbClr val="F4F3EC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15"/>
          <p:cNvSpPr txBox="1">
            <a:spLocks noGrp="1"/>
          </p:cNvSpPr>
          <p:nvPr>
            <p:ph type="sldNum" idx="12"/>
          </p:nvPr>
        </p:nvSpPr>
        <p:spPr>
          <a:xfrm>
            <a:off x="6929438" y="4867275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825">
                <a:solidFill>
                  <a:srgbClr val="F4F3E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825">
                <a:solidFill>
                  <a:srgbClr val="F4F3EC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825">
                <a:solidFill>
                  <a:srgbClr val="F4F3EC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825">
                <a:solidFill>
                  <a:srgbClr val="F4F3EC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825">
                <a:solidFill>
                  <a:srgbClr val="F4F3EC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825">
                <a:solidFill>
                  <a:srgbClr val="F4F3EC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825">
                <a:solidFill>
                  <a:srgbClr val="F4F3EC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825">
                <a:solidFill>
                  <a:srgbClr val="F4F3EC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825">
                <a:solidFill>
                  <a:srgbClr val="F4F3EC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50" name="Google Shape;150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1"/>
            <a:ext cx="3223901" cy="1417523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15"/>
          <p:cNvSpPr txBox="1">
            <a:spLocks noGrp="1"/>
          </p:cNvSpPr>
          <p:nvPr>
            <p:ph type="body" idx="1"/>
          </p:nvPr>
        </p:nvSpPr>
        <p:spPr>
          <a:xfrm>
            <a:off x="3336133" y="361862"/>
            <a:ext cx="474344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r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 b="1">
                <a:solidFill>
                  <a:schemeClr val="lt2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20CF43-D97E-424E-97F9-07BBF17890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FFE93A-8649-2648-BFDF-03D0700DBA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B47A24-28B2-574E-9A6F-E9721AF603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6B88F-EF94-1F41-A0BD-C8F67584F739}" type="datetimeFigureOut">
              <a:rPr lang="en-US" smtClean="0"/>
              <a:t>8/3/21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3C88A7-30BE-4D41-8E93-E3902BA77A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32DB3B-0864-8242-987E-63A56CCB8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CE84C-5B1C-194A-B1B9-EED7E089B8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417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006A76-FA5D-064B-856F-6C7C7AE543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4BC245-DADD-2E45-AA50-A2015969DD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BF0D71-2357-D34F-8E1B-FC3AA69667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6B88F-EF94-1F41-A0BD-C8F67584F739}" type="datetimeFigureOut">
              <a:rPr lang="en-US" smtClean="0"/>
              <a:t>8/3/21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814E97-ED59-7648-BD70-131A4AD903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C9113C-81C3-1541-B92E-85EB1C99A6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CE84C-5B1C-194A-B1B9-EED7E089B8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3737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1637D6-778E-5946-B39D-E61D5DA9E1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61DF74-4F30-2645-A37D-E1B9058953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B8087F-8E5B-8B40-A14E-B4B5239CF5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6B88F-EF94-1F41-A0BD-C8F67584F739}" type="datetimeFigureOut">
              <a:rPr lang="en-US" smtClean="0"/>
              <a:t>8/3/21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FA6ABB-B938-4C49-956E-1206369AA4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F6D2EC-497F-4943-89A4-71DB7E335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CE84C-5B1C-194A-B1B9-EED7E089B8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4043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79C22F-F2C9-AF46-A8A1-E75B02B19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0773846-D248-1C44-8C72-DE93BAC071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6B88F-EF94-1F41-A0BD-C8F67584F739}" type="datetimeFigureOut">
              <a:rPr lang="en-US" smtClean="0"/>
              <a:t>8/3/21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7CEA25-DCDA-ED4F-B7F7-AF3605255F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0FEFE2-8199-0644-AAE6-7D6AE2466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CE84C-5B1C-194A-B1B9-EED7E089B8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9832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-Column Text">
  <p:cSld name="1-Column Tex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Google Shape;35;p4"/>
          <p:cNvCxnSpPr/>
          <p:nvPr/>
        </p:nvCxnSpPr>
        <p:spPr>
          <a:xfrm>
            <a:off x="457200" y="206375"/>
            <a:ext cx="0" cy="782638"/>
          </a:xfrm>
          <a:prstGeom prst="straightConnector1">
            <a:avLst/>
          </a:prstGeom>
          <a:noFill/>
          <a:ln w="412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6" name="Google Shape;36;p4"/>
          <p:cNvSpPr txBox="1">
            <a:spLocks noGrp="1"/>
          </p:cNvSpPr>
          <p:nvPr>
            <p:ph type="title"/>
          </p:nvPr>
        </p:nvSpPr>
        <p:spPr>
          <a:xfrm>
            <a:off x="613647" y="205979"/>
            <a:ext cx="8229600" cy="7823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3000" b="1">
                <a:solidFill>
                  <a:srgbClr val="EC2227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body" idx="1"/>
          </p:nvPr>
        </p:nvSpPr>
        <p:spPr>
          <a:xfrm>
            <a:off x="614362" y="1134893"/>
            <a:ext cx="8228883" cy="3376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38" name="Google Shape;38;p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9" name="Google Shape;39;p4"/>
          <p:cNvCxnSpPr/>
          <p:nvPr/>
        </p:nvCxnSpPr>
        <p:spPr>
          <a:xfrm>
            <a:off x="979488" y="4638675"/>
            <a:ext cx="0" cy="382588"/>
          </a:xfrm>
          <a:prstGeom prst="straightConnector1">
            <a:avLst/>
          </a:prstGeom>
          <a:noFill/>
          <a:ln w="9525" cap="flat" cmpd="sng">
            <a:solidFill>
              <a:srgbClr val="3D302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0" name="Google Shape;40;p4"/>
          <p:cNvCxnSpPr/>
          <p:nvPr/>
        </p:nvCxnSpPr>
        <p:spPr>
          <a:xfrm>
            <a:off x="7631112" y="4792262"/>
            <a:ext cx="344488" cy="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" name="Google Shape;41;p4"/>
          <p:cNvSpPr txBox="1">
            <a:spLocks noGrp="1"/>
          </p:cNvSpPr>
          <p:nvPr>
            <p:ph type="ftr" idx="11"/>
          </p:nvPr>
        </p:nvSpPr>
        <p:spPr>
          <a:xfrm>
            <a:off x="1200150" y="4792663"/>
            <a:ext cx="4530725" cy="158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4"/>
          <p:cNvSpPr txBox="1">
            <a:spLocks noGrp="1"/>
          </p:cNvSpPr>
          <p:nvPr>
            <p:ph type="sldNum" idx="12"/>
          </p:nvPr>
        </p:nvSpPr>
        <p:spPr>
          <a:xfrm>
            <a:off x="7662862" y="4808560"/>
            <a:ext cx="271463" cy="158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lvl="0" indent="0" algn="ctr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ctr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ctr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ctr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ctr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ctr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ctr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ctr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ctr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3" name="Google Shape;43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49468" y="4527243"/>
            <a:ext cx="334190" cy="4940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Slide">
  <p:cSld name="Divider Slide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6"/>
          <p:cNvSpPr/>
          <p:nvPr/>
        </p:nvSpPr>
        <p:spPr>
          <a:xfrm>
            <a:off x="0" y="725488"/>
            <a:ext cx="9144000" cy="2343150"/>
          </a:xfrm>
          <a:prstGeom prst="rect">
            <a:avLst/>
          </a:prstGeom>
          <a:solidFill>
            <a:srgbClr val="BABCBE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" name="Google Shape;57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8" name="Google Shape;58;p6"/>
          <p:cNvCxnSpPr/>
          <p:nvPr/>
        </p:nvCxnSpPr>
        <p:spPr>
          <a:xfrm>
            <a:off x="979488" y="4638675"/>
            <a:ext cx="0" cy="382588"/>
          </a:xfrm>
          <a:prstGeom prst="straightConnector1">
            <a:avLst/>
          </a:prstGeom>
          <a:noFill/>
          <a:ln w="9525" cap="flat" cmpd="sng">
            <a:solidFill>
              <a:srgbClr val="3D302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9" name="Google Shape;59;p6"/>
          <p:cNvCxnSpPr/>
          <p:nvPr/>
        </p:nvCxnSpPr>
        <p:spPr>
          <a:xfrm>
            <a:off x="7631112" y="4792262"/>
            <a:ext cx="344488" cy="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0" name="Google Shape;60;p6"/>
          <p:cNvCxnSpPr/>
          <p:nvPr/>
        </p:nvCxnSpPr>
        <p:spPr>
          <a:xfrm>
            <a:off x="457200" y="1090613"/>
            <a:ext cx="0" cy="1612900"/>
          </a:xfrm>
          <a:prstGeom prst="straightConnector1">
            <a:avLst/>
          </a:prstGeom>
          <a:noFill/>
          <a:ln w="635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1" name="Google Shape;61;p6"/>
          <p:cNvSpPr txBox="1">
            <a:spLocks noGrp="1"/>
          </p:cNvSpPr>
          <p:nvPr>
            <p:ph type="title"/>
          </p:nvPr>
        </p:nvSpPr>
        <p:spPr>
          <a:xfrm>
            <a:off x="722313" y="880485"/>
            <a:ext cx="8061346" cy="2033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1" cap="none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6"/>
          <p:cNvSpPr txBox="1">
            <a:spLocks noGrp="1"/>
          </p:cNvSpPr>
          <p:nvPr>
            <p:ph type="ftr" idx="11"/>
          </p:nvPr>
        </p:nvSpPr>
        <p:spPr>
          <a:xfrm>
            <a:off x="1200150" y="4792663"/>
            <a:ext cx="4530725" cy="158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6"/>
          <p:cNvSpPr txBox="1">
            <a:spLocks noGrp="1"/>
          </p:cNvSpPr>
          <p:nvPr>
            <p:ph type="sldNum" idx="12"/>
          </p:nvPr>
        </p:nvSpPr>
        <p:spPr>
          <a:xfrm>
            <a:off x="7672387" y="4792262"/>
            <a:ext cx="271463" cy="169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lvl="0" indent="0" algn="ctr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ctr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ctr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ctr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ctr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ctr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ctr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ctr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ctr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4" name="Google Shape;64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49468" y="4468239"/>
            <a:ext cx="334190" cy="4940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roduction/About HL7">
  <p:cSld name="Introduction/About HL7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7"/>
          <p:cNvSpPr/>
          <p:nvPr/>
        </p:nvSpPr>
        <p:spPr>
          <a:xfrm>
            <a:off x="0" y="1531938"/>
            <a:ext cx="9144000" cy="2876550"/>
          </a:xfrm>
          <a:prstGeom prst="rect">
            <a:avLst/>
          </a:prstGeom>
          <a:solidFill>
            <a:srgbClr val="74767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7" name="Google Shape;67;p7"/>
          <p:cNvCxnSpPr/>
          <p:nvPr/>
        </p:nvCxnSpPr>
        <p:spPr>
          <a:xfrm>
            <a:off x="457200" y="206375"/>
            <a:ext cx="0" cy="782638"/>
          </a:xfrm>
          <a:prstGeom prst="straightConnector1">
            <a:avLst/>
          </a:prstGeom>
          <a:noFill/>
          <a:ln w="412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8" name="Google Shape;68;p7"/>
          <p:cNvSpPr txBox="1">
            <a:spLocks noGrp="1"/>
          </p:cNvSpPr>
          <p:nvPr>
            <p:ph type="title"/>
          </p:nvPr>
        </p:nvSpPr>
        <p:spPr>
          <a:xfrm>
            <a:off x="613647" y="205979"/>
            <a:ext cx="8073153" cy="7823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3000" b="1" i="0">
                <a:solidFill>
                  <a:srgbClr val="EC222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7"/>
          <p:cNvSpPr txBox="1">
            <a:spLocks noGrp="1"/>
          </p:cNvSpPr>
          <p:nvPr>
            <p:ph type="body" idx="1"/>
          </p:nvPr>
        </p:nvSpPr>
        <p:spPr>
          <a:xfrm>
            <a:off x="613647" y="1803660"/>
            <a:ext cx="3804608" cy="2454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>
                <a:solidFill>
                  <a:schemeClr val="lt1"/>
                </a:solidFill>
              </a:defRPr>
            </a:lvl1pPr>
            <a:lvl2pPr marL="914400" lvl="1" indent="-35560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Char char="–"/>
              <a:defRPr sz="2000">
                <a:solidFill>
                  <a:schemeClr val="lt1"/>
                </a:solidFill>
              </a:defRPr>
            </a:lvl2pPr>
            <a:lvl3pPr marL="1371600" lvl="2" indent="-35560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>
                <a:solidFill>
                  <a:schemeClr val="lt1"/>
                </a:solidFill>
              </a:defRPr>
            </a:lvl3pPr>
            <a:lvl4pPr marL="1828800" lvl="3" indent="-35560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Char char="–"/>
              <a:defRPr sz="2000">
                <a:solidFill>
                  <a:schemeClr val="lt1"/>
                </a:solidFill>
              </a:defRPr>
            </a:lvl4pPr>
            <a:lvl5pPr marL="2286000" lvl="4" indent="-35560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Char char="»"/>
              <a:defRPr sz="2000">
                <a:solidFill>
                  <a:schemeClr val="lt1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0" name="Google Shape;70;p7"/>
          <p:cNvSpPr txBox="1">
            <a:spLocks noGrp="1"/>
          </p:cNvSpPr>
          <p:nvPr>
            <p:ph type="body" idx="2"/>
          </p:nvPr>
        </p:nvSpPr>
        <p:spPr>
          <a:xfrm>
            <a:off x="4914508" y="1803660"/>
            <a:ext cx="3836865" cy="2454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>
                <a:solidFill>
                  <a:schemeClr val="lt1"/>
                </a:solidFill>
              </a:defRPr>
            </a:lvl1pPr>
            <a:lvl2pPr marL="914400" lvl="1" indent="-35560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Char char="–"/>
              <a:defRPr sz="2000">
                <a:solidFill>
                  <a:schemeClr val="lt1"/>
                </a:solidFill>
              </a:defRPr>
            </a:lvl2pPr>
            <a:lvl3pPr marL="1371600" lvl="2" indent="-35560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>
                <a:solidFill>
                  <a:schemeClr val="lt1"/>
                </a:solidFill>
              </a:defRPr>
            </a:lvl3pPr>
            <a:lvl4pPr marL="1828800" lvl="3" indent="-35560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Char char="–"/>
              <a:defRPr sz="2000">
                <a:solidFill>
                  <a:schemeClr val="lt1"/>
                </a:solidFill>
              </a:defRPr>
            </a:lvl4pPr>
            <a:lvl5pPr marL="2286000" lvl="4" indent="-35560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Char char="»"/>
              <a:defRPr sz="2000">
                <a:solidFill>
                  <a:schemeClr val="lt1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71" name="Google Shape;71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2" name="Google Shape;72;p7"/>
          <p:cNvCxnSpPr/>
          <p:nvPr/>
        </p:nvCxnSpPr>
        <p:spPr>
          <a:xfrm>
            <a:off x="979488" y="4638675"/>
            <a:ext cx="0" cy="382588"/>
          </a:xfrm>
          <a:prstGeom prst="straightConnector1">
            <a:avLst/>
          </a:prstGeom>
          <a:noFill/>
          <a:ln w="9525" cap="flat" cmpd="sng">
            <a:solidFill>
              <a:srgbClr val="3D302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3" name="Google Shape;73;p7"/>
          <p:cNvCxnSpPr/>
          <p:nvPr/>
        </p:nvCxnSpPr>
        <p:spPr>
          <a:xfrm>
            <a:off x="7493067" y="4749980"/>
            <a:ext cx="344488" cy="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4" name="Google Shape;74;p7"/>
          <p:cNvSpPr txBox="1">
            <a:spLocks noGrp="1"/>
          </p:cNvSpPr>
          <p:nvPr>
            <p:ph type="ftr" idx="11"/>
          </p:nvPr>
        </p:nvSpPr>
        <p:spPr>
          <a:xfrm>
            <a:off x="1200150" y="4792663"/>
            <a:ext cx="4530725" cy="158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7"/>
          <p:cNvSpPr txBox="1">
            <a:spLocks noGrp="1"/>
          </p:cNvSpPr>
          <p:nvPr>
            <p:ph type="sldNum" idx="12"/>
          </p:nvPr>
        </p:nvSpPr>
        <p:spPr>
          <a:xfrm>
            <a:off x="7533716" y="4776836"/>
            <a:ext cx="271463" cy="158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lvl="0" indent="0" algn="ctr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ctr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ctr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ctr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ctr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ctr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ctr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ctr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ctr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76" name="Google Shape;76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49468" y="4468239"/>
            <a:ext cx="334190" cy="4940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ur Team">
  <p:cSld name="Our Team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8" name="Google Shape;78;p8"/>
          <p:cNvCxnSpPr/>
          <p:nvPr/>
        </p:nvCxnSpPr>
        <p:spPr>
          <a:xfrm>
            <a:off x="457200" y="206375"/>
            <a:ext cx="0" cy="782638"/>
          </a:xfrm>
          <a:prstGeom prst="straightConnector1">
            <a:avLst/>
          </a:prstGeom>
          <a:noFill/>
          <a:ln w="412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9" name="Google Shape;79;p8"/>
          <p:cNvSpPr txBox="1">
            <a:spLocks noGrp="1"/>
          </p:cNvSpPr>
          <p:nvPr>
            <p:ph type="title"/>
          </p:nvPr>
        </p:nvSpPr>
        <p:spPr>
          <a:xfrm>
            <a:off x="613647" y="208385"/>
            <a:ext cx="2187783" cy="7799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>
                <a:solidFill>
                  <a:srgbClr val="EC2227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8"/>
          <p:cNvSpPr txBox="1">
            <a:spLocks noGrp="1"/>
          </p:cNvSpPr>
          <p:nvPr>
            <p:ph type="body" idx="1"/>
          </p:nvPr>
        </p:nvSpPr>
        <p:spPr>
          <a:xfrm>
            <a:off x="3197225" y="352194"/>
            <a:ext cx="5586413" cy="863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8"/>
          <p:cNvSpPr txBox="1">
            <a:spLocks noGrp="1"/>
          </p:cNvSpPr>
          <p:nvPr>
            <p:ph type="body" idx="2"/>
          </p:nvPr>
        </p:nvSpPr>
        <p:spPr>
          <a:xfrm>
            <a:off x="3197225" y="2967110"/>
            <a:ext cx="1599891" cy="3787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8"/>
          <p:cNvSpPr>
            <a:spLocks noGrp="1"/>
          </p:cNvSpPr>
          <p:nvPr>
            <p:ph type="pic" idx="3"/>
          </p:nvPr>
        </p:nvSpPr>
        <p:spPr>
          <a:xfrm>
            <a:off x="3197226" y="1527048"/>
            <a:ext cx="1599890" cy="13293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" name="Google Shape;83;p8"/>
          <p:cNvSpPr txBox="1">
            <a:spLocks noGrp="1"/>
          </p:cNvSpPr>
          <p:nvPr>
            <p:ph type="body" idx="4"/>
          </p:nvPr>
        </p:nvSpPr>
        <p:spPr>
          <a:xfrm>
            <a:off x="3197225" y="3410021"/>
            <a:ext cx="1599891" cy="9443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 b="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4" name="Google Shape;84;p8"/>
          <p:cNvSpPr txBox="1">
            <a:spLocks noGrp="1"/>
          </p:cNvSpPr>
          <p:nvPr>
            <p:ph type="body" idx="5"/>
          </p:nvPr>
        </p:nvSpPr>
        <p:spPr>
          <a:xfrm>
            <a:off x="7183768" y="2967110"/>
            <a:ext cx="1599891" cy="3787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5" name="Google Shape;85;p8"/>
          <p:cNvSpPr>
            <a:spLocks noGrp="1"/>
          </p:cNvSpPr>
          <p:nvPr>
            <p:ph type="pic" idx="6"/>
          </p:nvPr>
        </p:nvSpPr>
        <p:spPr>
          <a:xfrm>
            <a:off x="7183769" y="1527048"/>
            <a:ext cx="1599890" cy="13293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" name="Google Shape;86;p8"/>
          <p:cNvSpPr txBox="1">
            <a:spLocks noGrp="1"/>
          </p:cNvSpPr>
          <p:nvPr>
            <p:ph type="body" idx="7"/>
          </p:nvPr>
        </p:nvSpPr>
        <p:spPr>
          <a:xfrm>
            <a:off x="7183768" y="3410021"/>
            <a:ext cx="1599891" cy="9443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 b="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7" name="Google Shape;87;p8"/>
          <p:cNvSpPr txBox="1">
            <a:spLocks noGrp="1"/>
          </p:cNvSpPr>
          <p:nvPr>
            <p:ph type="body" idx="8"/>
          </p:nvPr>
        </p:nvSpPr>
        <p:spPr>
          <a:xfrm>
            <a:off x="5188083" y="2967110"/>
            <a:ext cx="1599891" cy="3787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8" name="Google Shape;88;p8"/>
          <p:cNvSpPr>
            <a:spLocks noGrp="1"/>
          </p:cNvSpPr>
          <p:nvPr>
            <p:ph type="pic" idx="9"/>
          </p:nvPr>
        </p:nvSpPr>
        <p:spPr>
          <a:xfrm>
            <a:off x="5188084" y="1527048"/>
            <a:ext cx="1599890" cy="13293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" name="Google Shape;89;p8"/>
          <p:cNvSpPr txBox="1">
            <a:spLocks noGrp="1"/>
          </p:cNvSpPr>
          <p:nvPr>
            <p:ph type="body" idx="13"/>
          </p:nvPr>
        </p:nvSpPr>
        <p:spPr>
          <a:xfrm>
            <a:off x="5188083" y="3410021"/>
            <a:ext cx="1599891" cy="9443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 b="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90" name="Google Shape;90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1" name="Google Shape;91;p8"/>
          <p:cNvCxnSpPr/>
          <p:nvPr/>
        </p:nvCxnSpPr>
        <p:spPr>
          <a:xfrm>
            <a:off x="979488" y="4638675"/>
            <a:ext cx="0" cy="382588"/>
          </a:xfrm>
          <a:prstGeom prst="straightConnector1">
            <a:avLst/>
          </a:prstGeom>
          <a:noFill/>
          <a:ln w="9525" cap="flat" cmpd="sng">
            <a:solidFill>
              <a:srgbClr val="3D302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2" name="Google Shape;92;p8"/>
          <p:cNvCxnSpPr/>
          <p:nvPr/>
        </p:nvCxnSpPr>
        <p:spPr>
          <a:xfrm>
            <a:off x="7631112" y="4792262"/>
            <a:ext cx="344488" cy="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3" name="Google Shape;93;p8"/>
          <p:cNvSpPr txBox="1">
            <a:spLocks noGrp="1"/>
          </p:cNvSpPr>
          <p:nvPr>
            <p:ph type="ftr" idx="11"/>
          </p:nvPr>
        </p:nvSpPr>
        <p:spPr>
          <a:xfrm>
            <a:off x="1200150" y="4792663"/>
            <a:ext cx="4530725" cy="158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8"/>
          <p:cNvSpPr txBox="1">
            <a:spLocks noGrp="1"/>
          </p:cNvSpPr>
          <p:nvPr>
            <p:ph type="sldNum" idx="12"/>
          </p:nvPr>
        </p:nvSpPr>
        <p:spPr>
          <a:xfrm>
            <a:off x="7672387" y="4809382"/>
            <a:ext cx="271463" cy="158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lvl="0" indent="0" algn="ctr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ctr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ctr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ctr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ctr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ctr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ctr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ctr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ctr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95" name="Google Shape;95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79896" y="4544296"/>
            <a:ext cx="334190" cy="4940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-Column Text with Intro">
  <p:cSld name="2-Column Text with Intro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7" name="Google Shape;97;p9"/>
          <p:cNvCxnSpPr/>
          <p:nvPr/>
        </p:nvCxnSpPr>
        <p:spPr>
          <a:xfrm>
            <a:off x="457200" y="206375"/>
            <a:ext cx="0" cy="782638"/>
          </a:xfrm>
          <a:prstGeom prst="straightConnector1">
            <a:avLst/>
          </a:prstGeom>
          <a:noFill/>
          <a:ln w="412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8" name="Google Shape;98;p9"/>
          <p:cNvSpPr txBox="1">
            <a:spLocks noGrp="1"/>
          </p:cNvSpPr>
          <p:nvPr>
            <p:ph type="title"/>
          </p:nvPr>
        </p:nvSpPr>
        <p:spPr>
          <a:xfrm>
            <a:off x="613647" y="208385"/>
            <a:ext cx="2246479" cy="7799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>
                <a:solidFill>
                  <a:srgbClr val="EC2227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9"/>
          <p:cNvSpPr txBox="1">
            <a:spLocks noGrp="1"/>
          </p:cNvSpPr>
          <p:nvPr>
            <p:ph type="body" idx="1"/>
          </p:nvPr>
        </p:nvSpPr>
        <p:spPr>
          <a:xfrm>
            <a:off x="3197225" y="352194"/>
            <a:ext cx="5586413" cy="863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0" name="Google Shape;100;p9"/>
          <p:cNvSpPr txBox="1">
            <a:spLocks noGrp="1"/>
          </p:cNvSpPr>
          <p:nvPr>
            <p:ph type="body" idx="2"/>
          </p:nvPr>
        </p:nvSpPr>
        <p:spPr>
          <a:xfrm>
            <a:off x="613648" y="1527047"/>
            <a:ext cx="3879312" cy="25192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55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55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1" name="Google Shape;101;p9"/>
          <p:cNvSpPr txBox="1">
            <a:spLocks noGrp="1"/>
          </p:cNvSpPr>
          <p:nvPr>
            <p:ph type="body" idx="3"/>
          </p:nvPr>
        </p:nvSpPr>
        <p:spPr>
          <a:xfrm>
            <a:off x="4813123" y="1527047"/>
            <a:ext cx="3878748" cy="25192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55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55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02" name="Google Shape;102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3" name="Google Shape;103;p9"/>
          <p:cNvCxnSpPr/>
          <p:nvPr/>
        </p:nvCxnSpPr>
        <p:spPr>
          <a:xfrm>
            <a:off x="979488" y="4638675"/>
            <a:ext cx="0" cy="382588"/>
          </a:xfrm>
          <a:prstGeom prst="straightConnector1">
            <a:avLst/>
          </a:prstGeom>
          <a:noFill/>
          <a:ln w="9525" cap="flat" cmpd="sng">
            <a:solidFill>
              <a:srgbClr val="3D302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4" name="Google Shape;104;p9"/>
          <p:cNvCxnSpPr/>
          <p:nvPr/>
        </p:nvCxnSpPr>
        <p:spPr>
          <a:xfrm>
            <a:off x="7631112" y="4792262"/>
            <a:ext cx="344488" cy="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5" name="Google Shape;105;p9"/>
          <p:cNvSpPr txBox="1">
            <a:spLocks noGrp="1"/>
          </p:cNvSpPr>
          <p:nvPr>
            <p:ph type="ftr" idx="11"/>
          </p:nvPr>
        </p:nvSpPr>
        <p:spPr>
          <a:xfrm>
            <a:off x="1200150" y="4792663"/>
            <a:ext cx="4530725" cy="158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9"/>
          <p:cNvSpPr txBox="1">
            <a:spLocks noGrp="1"/>
          </p:cNvSpPr>
          <p:nvPr>
            <p:ph type="sldNum" idx="12"/>
          </p:nvPr>
        </p:nvSpPr>
        <p:spPr>
          <a:xfrm>
            <a:off x="7672387" y="4797025"/>
            <a:ext cx="271463" cy="158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lvl="0" indent="0" algn="ctr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ctr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ctr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ctr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ctr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ctr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ctr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ctr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ctr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07" name="Google Shape;107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49468" y="4468239"/>
            <a:ext cx="334190" cy="4940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-Column Text">
  <p:cSld name="3-Column Text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9" name="Google Shape;109;p10"/>
          <p:cNvCxnSpPr/>
          <p:nvPr/>
        </p:nvCxnSpPr>
        <p:spPr>
          <a:xfrm>
            <a:off x="457200" y="206375"/>
            <a:ext cx="0" cy="782638"/>
          </a:xfrm>
          <a:prstGeom prst="straightConnector1">
            <a:avLst/>
          </a:prstGeom>
          <a:noFill/>
          <a:ln w="412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0" name="Google Shape;110;p10"/>
          <p:cNvSpPr txBox="1">
            <a:spLocks noGrp="1"/>
          </p:cNvSpPr>
          <p:nvPr>
            <p:ph type="title"/>
          </p:nvPr>
        </p:nvSpPr>
        <p:spPr>
          <a:xfrm>
            <a:off x="613647" y="208385"/>
            <a:ext cx="8137726" cy="7799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3000" b="1">
                <a:solidFill>
                  <a:srgbClr val="EC2227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10"/>
          <p:cNvSpPr txBox="1">
            <a:spLocks noGrp="1"/>
          </p:cNvSpPr>
          <p:nvPr>
            <p:ph type="body" idx="1"/>
          </p:nvPr>
        </p:nvSpPr>
        <p:spPr>
          <a:xfrm>
            <a:off x="613649" y="1527047"/>
            <a:ext cx="2636010" cy="25192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2" name="Google Shape;112;p10"/>
          <p:cNvSpPr txBox="1">
            <a:spLocks noGrp="1"/>
          </p:cNvSpPr>
          <p:nvPr>
            <p:ph type="body" idx="2"/>
          </p:nvPr>
        </p:nvSpPr>
        <p:spPr>
          <a:xfrm>
            <a:off x="6147649" y="1527047"/>
            <a:ext cx="2636010" cy="25192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3" name="Google Shape;113;p10"/>
          <p:cNvSpPr txBox="1">
            <a:spLocks noGrp="1"/>
          </p:cNvSpPr>
          <p:nvPr>
            <p:ph type="body" idx="3"/>
          </p:nvPr>
        </p:nvSpPr>
        <p:spPr>
          <a:xfrm>
            <a:off x="3378235" y="1527047"/>
            <a:ext cx="2636010" cy="25192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14" name="Google Shape;114;p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5" name="Google Shape;115;p10"/>
          <p:cNvCxnSpPr/>
          <p:nvPr/>
        </p:nvCxnSpPr>
        <p:spPr>
          <a:xfrm>
            <a:off x="979488" y="4638675"/>
            <a:ext cx="0" cy="382588"/>
          </a:xfrm>
          <a:prstGeom prst="straightConnector1">
            <a:avLst/>
          </a:prstGeom>
          <a:noFill/>
          <a:ln w="9525" cap="flat" cmpd="sng">
            <a:solidFill>
              <a:srgbClr val="3D302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6" name="Google Shape;116;p10"/>
          <p:cNvCxnSpPr/>
          <p:nvPr/>
        </p:nvCxnSpPr>
        <p:spPr>
          <a:xfrm>
            <a:off x="7631112" y="4792262"/>
            <a:ext cx="344488" cy="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7" name="Google Shape;117;p10"/>
          <p:cNvSpPr txBox="1">
            <a:spLocks noGrp="1"/>
          </p:cNvSpPr>
          <p:nvPr>
            <p:ph type="ftr" idx="11"/>
          </p:nvPr>
        </p:nvSpPr>
        <p:spPr>
          <a:xfrm>
            <a:off x="1200150" y="4792663"/>
            <a:ext cx="4530725" cy="158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10"/>
          <p:cNvSpPr txBox="1">
            <a:spLocks noGrp="1"/>
          </p:cNvSpPr>
          <p:nvPr>
            <p:ph type="sldNum" idx="12"/>
          </p:nvPr>
        </p:nvSpPr>
        <p:spPr>
          <a:xfrm>
            <a:off x="7672387" y="4797025"/>
            <a:ext cx="271463" cy="158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lvl="0" indent="0" algn="ctr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ctr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ctr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ctr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ctr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ctr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ctr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ctr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ctr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19" name="Google Shape;119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49468" y="4468239"/>
            <a:ext cx="334190" cy="4940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oter Only" type="blank">
  <p:cSld name="BLANK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3" name="Google Shape;133;p12"/>
          <p:cNvCxnSpPr/>
          <p:nvPr/>
        </p:nvCxnSpPr>
        <p:spPr>
          <a:xfrm>
            <a:off x="979488" y="4638675"/>
            <a:ext cx="0" cy="382588"/>
          </a:xfrm>
          <a:prstGeom prst="straightConnector1">
            <a:avLst/>
          </a:prstGeom>
          <a:noFill/>
          <a:ln w="9525" cap="flat" cmpd="sng">
            <a:solidFill>
              <a:srgbClr val="3D302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4" name="Google Shape;134;p12"/>
          <p:cNvCxnSpPr/>
          <p:nvPr/>
        </p:nvCxnSpPr>
        <p:spPr>
          <a:xfrm>
            <a:off x="7631112" y="4792262"/>
            <a:ext cx="344488" cy="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5" name="Google Shape;135;p12"/>
          <p:cNvSpPr txBox="1">
            <a:spLocks noGrp="1"/>
          </p:cNvSpPr>
          <p:nvPr>
            <p:ph type="ftr" idx="11"/>
          </p:nvPr>
        </p:nvSpPr>
        <p:spPr>
          <a:xfrm>
            <a:off x="1200150" y="4792663"/>
            <a:ext cx="4530725" cy="158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12"/>
          <p:cNvSpPr txBox="1">
            <a:spLocks noGrp="1"/>
          </p:cNvSpPr>
          <p:nvPr>
            <p:ph type="sldNum" idx="12"/>
          </p:nvPr>
        </p:nvSpPr>
        <p:spPr>
          <a:xfrm>
            <a:off x="7672387" y="4797025"/>
            <a:ext cx="271463" cy="158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lvl="0" indent="0" algn="ctr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ctr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ctr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ctr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ctr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ctr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ctr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ctr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ctr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37" name="Google Shape;137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49468" y="4468239"/>
            <a:ext cx="334190" cy="4940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449468" y="4468239"/>
            <a:ext cx="334190" cy="4940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4318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457200" y="4437063"/>
            <a:ext cx="21336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1200150" y="4792663"/>
            <a:ext cx="4530725" cy="158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" b="0" i="0" u="none" strike="noStrike" cap="none">
                <a:solidFill>
                  <a:srgbClr val="74767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480425" y="4792663"/>
            <a:ext cx="271463" cy="158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spcBef>
                <a:spcPts val="0"/>
              </a:spcBef>
              <a:spcAft>
                <a:spcPts val="0"/>
              </a:spcAft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spcBef>
                <a:spcPts val="0"/>
              </a:spcBef>
              <a:spcAft>
                <a:spcPts val="0"/>
              </a:spcAft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spcBef>
                <a:spcPts val="0"/>
              </a:spcBef>
              <a:spcAft>
                <a:spcPts val="0"/>
              </a:spcAft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spcBef>
                <a:spcPts val="0"/>
              </a:spcBef>
              <a:spcAft>
                <a:spcPts val="0"/>
              </a:spcAft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8" r:id="rId8"/>
    <p:sldLayoutId id="2147483659" r:id="rId9"/>
    <p:sldLayoutId id="2147483660" r:id="rId10"/>
    <p:sldLayoutId id="2147483661" r:id="rId11"/>
    <p:sldLayoutId id="2147483663" r:id="rId12"/>
    <p:sldLayoutId id="2147483664" r:id="rId13"/>
    <p:sldLayoutId id="2147483665" r:id="rId14"/>
    <p:sldLayoutId id="2147483666" r:id="rId1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conman.clinfhir.com/connectathon.html?event=con27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6"/>
          <p:cNvSpPr txBox="1">
            <a:spLocks noGrp="1"/>
          </p:cNvSpPr>
          <p:nvPr>
            <p:ph type="subTitle" idx="1"/>
          </p:nvPr>
        </p:nvSpPr>
        <p:spPr>
          <a:xfrm>
            <a:off x="1132030" y="995607"/>
            <a:ext cx="4668695" cy="2074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EC2227"/>
              </a:buClr>
              <a:buSzPts val="2400"/>
              <a:buFont typeface="Arial"/>
              <a:buNone/>
            </a:pPr>
            <a:r>
              <a:rPr lang="en-US" dirty="0"/>
              <a:t>HL7 FHIR Connectathon 28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EC2227"/>
              </a:buClr>
              <a:buSzPts val="2400"/>
              <a:buFont typeface="Arial"/>
              <a:buNone/>
            </a:pPr>
            <a:r>
              <a:rPr lang="en-US" dirty="0"/>
              <a:t>Connectathon Manager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EC2227"/>
              </a:buClr>
              <a:buSzPts val="2400"/>
              <a:buFont typeface="Arial"/>
              <a:buNone/>
            </a:pPr>
            <a:r>
              <a:rPr lang="en-US" dirty="0"/>
              <a:t>(</a:t>
            </a:r>
            <a:r>
              <a:rPr lang="en-US" dirty="0" err="1"/>
              <a:t>ConMan</a:t>
            </a:r>
            <a:r>
              <a:rPr lang="en-US" dirty="0"/>
              <a:t>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EC2227"/>
              </a:buClr>
              <a:buSzPts val="2400"/>
              <a:buFont typeface="Arial"/>
              <a:buNone/>
            </a:pPr>
            <a:endParaRPr dirty="0"/>
          </a:p>
        </p:txBody>
      </p:sp>
      <p:sp>
        <p:nvSpPr>
          <p:cNvPr id="158" name="Google Shape;158;p16"/>
          <p:cNvSpPr txBox="1">
            <a:spLocks noGrp="1"/>
          </p:cNvSpPr>
          <p:nvPr>
            <p:ph type="ftr" idx="11"/>
          </p:nvPr>
        </p:nvSpPr>
        <p:spPr>
          <a:xfrm>
            <a:off x="1071563" y="4827588"/>
            <a:ext cx="4729162" cy="157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B282C1-D5EA-6348-8C5F-A0DBB03EB4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0195" y="3652702"/>
            <a:ext cx="2695575" cy="3429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38B994-DBA2-B546-984A-9E876DAA4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use </a:t>
            </a:r>
            <a:r>
              <a:rPr lang="en-US" dirty="0" err="1"/>
              <a:t>ConMan</a:t>
            </a:r>
            <a:r>
              <a:rPr lang="en-US" dirty="0"/>
              <a:t>?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583BE5B6-F34E-604D-9CB7-154973134F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Char char="-"/>
            </a:pPr>
            <a:r>
              <a:rPr lang="en-US" dirty="0"/>
              <a:t>Connectathon reports are used to measure FHIR Maturity</a:t>
            </a:r>
          </a:p>
          <a:p>
            <a:pPr>
              <a:buFontTx/>
              <a:buChar char="-"/>
            </a:pPr>
            <a:r>
              <a:rPr lang="en-US" dirty="0"/>
              <a:t>More discrete reporting is necessary as the number of Implementation Guides being tested grows</a:t>
            </a:r>
          </a:p>
          <a:p>
            <a:pPr>
              <a:buFontTx/>
              <a:buChar char="-"/>
            </a:pPr>
            <a:r>
              <a:rPr lang="en-US" dirty="0"/>
              <a:t>IG’s are being tested at multiple tracks – this will keep reporting together.</a:t>
            </a:r>
          </a:p>
          <a:p>
            <a:pPr>
              <a:buFontTx/>
              <a:buChar char="-"/>
            </a:pP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51B388-3329-7046-8D1B-715038FD3D47}"/>
              </a:ext>
            </a:extLst>
          </p:cNvPr>
          <p:cNvSpPr txBox="1"/>
          <p:nvPr/>
        </p:nvSpPr>
        <p:spPr>
          <a:xfrm>
            <a:off x="1556591" y="4172390"/>
            <a:ext cx="55531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hlinkClick r:id="rId3"/>
              </a:rPr>
              <a:t>http://conman.clinfhir.com/connectathon.html?event=con27</a:t>
            </a:r>
            <a:endParaRPr lang="en-US" sz="1600" dirty="0"/>
          </a:p>
          <a:p>
            <a:endParaRPr lang="en-US" sz="16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E26B961-6CB6-A547-AF63-98AFDD801C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7637" y="429816"/>
            <a:ext cx="2695575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3761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FE58F3-F75D-C945-8C5C-69C3343EB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Login &amp; User creation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2829F0-8586-D64C-AF9D-A52C56332E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Login is just name. No password required (at the moment)</a:t>
            </a:r>
          </a:p>
          <a:p>
            <a:r>
              <a:rPr lang="en-US" dirty="0"/>
              <a:t>When starting the app in a browser</a:t>
            </a:r>
          </a:p>
          <a:p>
            <a:pPr lvl="1"/>
            <a:r>
              <a:rPr lang="en-US" dirty="0"/>
              <a:t>If this is the first time in the browser (</a:t>
            </a:r>
            <a:r>
              <a:rPr lang="en-US" dirty="0" err="1"/>
              <a:t>eg</a:t>
            </a:r>
            <a:r>
              <a:rPr lang="en-US" dirty="0"/>
              <a:t> a different browser), but the user has already been created:</a:t>
            </a:r>
          </a:p>
          <a:p>
            <a:pPr lvl="2"/>
            <a:r>
              <a:rPr lang="en-US" dirty="0"/>
              <a:t>Type name in dialog – auto complete</a:t>
            </a:r>
          </a:p>
          <a:p>
            <a:pPr lvl="2"/>
            <a:r>
              <a:rPr lang="en-US" dirty="0"/>
              <a:t>After selecting, user saved in browser and will be remembered</a:t>
            </a:r>
          </a:p>
          <a:p>
            <a:pPr lvl="1"/>
            <a:r>
              <a:rPr lang="en-US" dirty="0"/>
              <a:t>If this user has not been created:</a:t>
            </a:r>
          </a:p>
          <a:p>
            <a:pPr lvl="2"/>
            <a:r>
              <a:rPr lang="en-US" dirty="0"/>
              <a:t>Click ‘Register new Person’ in the dialog, then enter the user name</a:t>
            </a:r>
          </a:p>
          <a:p>
            <a:pPr lvl="2"/>
            <a:r>
              <a:rPr lang="en-US" dirty="0"/>
              <a:t>Must be a unique name</a:t>
            </a:r>
          </a:p>
          <a:p>
            <a:pPr lvl="2"/>
            <a:r>
              <a:rPr lang="en-US" dirty="0"/>
              <a:t>After selecting, user saved in browser and will be remembered</a:t>
            </a:r>
          </a:p>
          <a:p>
            <a:r>
              <a:rPr lang="en-US" dirty="0"/>
              <a:t>There is a logout option on the navbar</a:t>
            </a:r>
          </a:p>
          <a:p>
            <a:pPr lvl="1"/>
            <a:r>
              <a:rPr lang="en-US" dirty="0"/>
              <a:t>Really only useful if someone else wishes to use the same browser</a:t>
            </a:r>
          </a:p>
        </p:txBody>
      </p:sp>
    </p:spTree>
    <p:extLst>
      <p:ext uri="{BB962C8B-B14F-4D97-AF65-F5344CB8AC3E}">
        <p14:creationId xmlns:p14="http://schemas.microsoft.com/office/powerpoint/2010/main" val="39671367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F386C48-166E-2E4D-B98F-9A01DBCD5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Track Leads</a:t>
            </a:r>
          </a:p>
        </p:txBody>
      </p:sp>
    </p:spTree>
    <p:extLst>
      <p:ext uri="{BB962C8B-B14F-4D97-AF65-F5344CB8AC3E}">
        <p14:creationId xmlns:p14="http://schemas.microsoft.com/office/powerpoint/2010/main" val="33913112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40C29AC-B5A6-8949-93DC-5032E336F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 in setting up a track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25D0D5B-5950-D14D-AAB1-7E782D0221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Set up </a:t>
            </a:r>
            <a:r>
              <a:rPr lang="en-US" dirty="0" err="1"/>
              <a:t>conMan</a:t>
            </a:r>
            <a:r>
              <a:rPr lang="en-US" dirty="0"/>
              <a:t> tracks for participants to use</a:t>
            </a:r>
          </a:p>
          <a:p>
            <a:r>
              <a:rPr lang="en-US" dirty="0"/>
              <a:t>Specifically to enable</a:t>
            </a:r>
          </a:p>
          <a:p>
            <a:pPr lvl="1"/>
            <a:r>
              <a:rPr lang="en-US" dirty="0"/>
              <a:t>Easy way to find stuff</a:t>
            </a:r>
          </a:p>
          <a:p>
            <a:pPr lvl="1"/>
            <a:r>
              <a:rPr lang="en-US" dirty="0"/>
              <a:t>Enter tests / comments against an IG</a:t>
            </a:r>
          </a:p>
          <a:p>
            <a:r>
              <a:rPr lang="en-US" dirty="0"/>
              <a:t>One off task before event (though can edit at any time)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05425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3826A1F-B59C-EC4E-A629-015B0E527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ConMan</a:t>
            </a:r>
            <a:r>
              <a:rPr lang="en-US" dirty="0"/>
              <a:t> Architecture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0B2629B-F7CD-6C42-BA73-ABB10708EE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7CC0043-2649-2345-BA91-50FD93EE371D}"/>
              </a:ext>
            </a:extLst>
          </p:cNvPr>
          <p:cNvSpPr/>
          <p:nvPr/>
        </p:nvSpPr>
        <p:spPr>
          <a:xfrm>
            <a:off x="2053434" y="1576587"/>
            <a:ext cx="1269545" cy="12001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Track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CD7AE12-69C3-BC44-879D-30DFD9F0DD43}"/>
              </a:ext>
            </a:extLst>
          </p:cNvPr>
          <p:cNvSpPr/>
          <p:nvPr/>
        </p:nvSpPr>
        <p:spPr>
          <a:xfrm>
            <a:off x="4355981" y="1339823"/>
            <a:ext cx="1567543" cy="5715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Implementation Guide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380C827-CD42-4A49-90D1-B1A8D78FA20C}"/>
              </a:ext>
            </a:extLst>
          </p:cNvPr>
          <p:cNvSpPr/>
          <p:nvPr/>
        </p:nvSpPr>
        <p:spPr>
          <a:xfrm>
            <a:off x="4355981" y="2490987"/>
            <a:ext cx="1567543" cy="5715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Scenario</a:t>
            </a:r>
          </a:p>
        </p:txBody>
      </p:sp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id="{B2774AE6-711D-C747-81AB-5D26FEE5B75C}"/>
              </a:ext>
            </a:extLst>
          </p:cNvPr>
          <p:cNvCxnSpPr>
            <a:endCxn id="6" idx="1"/>
          </p:cNvCxnSpPr>
          <p:nvPr/>
        </p:nvCxnSpPr>
        <p:spPr>
          <a:xfrm flipV="1">
            <a:off x="2821096" y="1625574"/>
            <a:ext cx="1534885" cy="55108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C8B05DB1-B5BB-214F-9336-3A49182FE068}"/>
              </a:ext>
            </a:extLst>
          </p:cNvPr>
          <p:cNvCxnSpPr>
            <a:endCxn id="7" idx="1"/>
          </p:cNvCxnSpPr>
          <p:nvPr/>
        </p:nvCxnSpPr>
        <p:spPr>
          <a:xfrm>
            <a:off x="2821096" y="2176662"/>
            <a:ext cx="1534885" cy="60007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B6F1560-3177-3F43-80B2-21747A702C52}"/>
              </a:ext>
            </a:extLst>
          </p:cNvPr>
          <p:cNvSpPr txBox="1"/>
          <p:nvPr/>
        </p:nvSpPr>
        <p:spPr>
          <a:xfrm>
            <a:off x="3893265" y="2476700"/>
            <a:ext cx="38664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0..*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77EE65-EA82-944A-B137-FDDA6A106B34}"/>
              </a:ext>
            </a:extLst>
          </p:cNvPr>
          <p:cNvSpPr txBox="1"/>
          <p:nvPr/>
        </p:nvSpPr>
        <p:spPr>
          <a:xfrm>
            <a:off x="3893265" y="1376355"/>
            <a:ext cx="38664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0..*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D527F07-5383-2840-A7DD-5830DD3084AF}"/>
              </a:ext>
            </a:extLst>
          </p:cNvPr>
          <p:cNvSpPr txBox="1"/>
          <p:nvPr/>
        </p:nvSpPr>
        <p:spPr>
          <a:xfrm>
            <a:off x="52255" y="1777414"/>
            <a:ext cx="206075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Description</a:t>
            </a:r>
          </a:p>
          <a:p>
            <a:r>
              <a:rPr lang="en-US" sz="1050" dirty="0"/>
              <a:t>Type</a:t>
            </a:r>
          </a:p>
          <a:p>
            <a:r>
              <a:rPr lang="en-US" sz="1050" dirty="0"/>
              <a:t>Track Lead</a:t>
            </a:r>
          </a:p>
          <a:p>
            <a:r>
              <a:rPr lang="en-US" sz="1050" dirty="0"/>
              <a:t>Links to confluence / chat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EE9C148-088F-8949-9D41-744B1824ECF2}"/>
              </a:ext>
            </a:extLst>
          </p:cNvPr>
          <p:cNvSpPr txBox="1"/>
          <p:nvPr/>
        </p:nvSpPr>
        <p:spPr>
          <a:xfrm>
            <a:off x="6237075" y="1187254"/>
            <a:ext cx="2446504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Represent an IG</a:t>
            </a:r>
          </a:p>
          <a:p>
            <a:r>
              <a:rPr lang="en-US" sz="1050" dirty="0"/>
              <a:t>Description</a:t>
            </a:r>
          </a:p>
          <a:p>
            <a:r>
              <a:rPr lang="en-US" sz="1050" dirty="0"/>
              <a:t>Links to IG on web and FHIR Registry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00316C7-181E-CD4F-9648-D936A353483D}"/>
              </a:ext>
            </a:extLst>
          </p:cNvPr>
          <p:cNvSpPr txBox="1"/>
          <p:nvPr/>
        </p:nvSpPr>
        <p:spPr>
          <a:xfrm>
            <a:off x="6339019" y="2364972"/>
            <a:ext cx="2050561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A specific scenario to be tested</a:t>
            </a:r>
          </a:p>
          <a:p>
            <a:r>
              <a:rPr lang="en-US" sz="1050" dirty="0"/>
              <a:t>Varying level of detail</a:t>
            </a:r>
          </a:p>
          <a:p>
            <a:r>
              <a:rPr lang="en-US" sz="1050" dirty="0"/>
              <a:t>Includes roles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F9C6DDE-6CC0-B544-BDB9-5E5540D87E14}"/>
              </a:ext>
            </a:extLst>
          </p:cNvPr>
          <p:cNvSpPr txBox="1"/>
          <p:nvPr/>
        </p:nvSpPr>
        <p:spPr>
          <a:xfrm>
            <a:off x="7071156" y="3121977"/>
            <a:ext cx="172376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i="1" dirty="0"/>
              <a:t>Must have scenarios if recording testing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3D83C7E3-CD1B-3B4B-BC65-4D6656514730}"/>
              </a:ext>
            </a:extLst>
          </p:cNvPr>
          <p:cNvSpPr/>
          <p:nvPr/>
        </p:nvSpPr>
        <p:spPr>
          <a:xfrm>
            <a:off x="4355981" y="3870492"/>
            <a:ext cx="1567543" cy="5715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Test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EAEFC2A-1BFC-D943-AF33-883EDEE184B7}"/>
              </a:ext>
            </a:extLst>
          </p:cNvPr>
          <p:cNvCxnSpPr>
            <a:stCxn id="18" idx="0"/>
            <a:endCxn id="7" idx="2"/>
          </p:cNvCxnSpPr>
          <p:nvPr/>
        </p:nvCxnSpPr>
        <p:spPr>
          <a:xfrm flipV="1">
            <a:off x="5139752" y="3062487"/>
            <a:ext cx="0" cy="8080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8C1B648-9624-2D4D-9A15-141A94BC6573}"/>
              </a:ext>
            </a:extLst>
          </p:cNvPr>
          <p:cNvSpPr txBox="1"/>
          <p:nvPr/>
        </p:nvSpPr>
        <p:spPr>
          <a:xfrm>
            <a:off x="4677323" y="3593493"/>
            <a:ext cx="40908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1..1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485D6C3-1716-5F46-958F-E7937BA19D18}"/>
              </a:ext>
            </a:extLst>
          </p:cNvPr>
          <p:cNvSpPr txBox="1"/>
          <p:nvPr/>
        </p:nvSpPr>
        <p:spPr>
          <a:xfrm>
            <a:off x="6366821" y="3870492"/>
            <a:ext cx="2335896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Result of testing a server interaction</a:t>
            </a:r>
          </a:p>
          <a:p>
            <a:r>
              <a:rPr lang="en-US" sz="1050" dirty="0"/>
              <a:t>Generally a client &amp; server in roles</a:t>
            </a:r>
          </a:p>
          <a:p>
            <a:r>
              <a:rPr lang="en-US" sz="1050" dirty="0"/>
              <a:t>Can just be a note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797E9BF2-2071-6C47-8C35-7CD88CFD3C4F}"/>
              </a:ext>
            </a:extLst>
          </p:cNvPr>
          <p:cNvSpPr/>
          <p:nvPr/>
        </p:nvSpPr>
        <p:spPr>
          <a:xfrm>
            <a:off x="2053434" y="3518275"/>
            <a:ext cx="1269546" cy="5715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Server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E0332476-4ED4-6E46-ADFE-0B577E84F82C}"/>
              </a:ext>
            </a:extLst>
          </p:cNvPr>
          <p:cNvSpPr/>
          <p:nvPr/>
        </p:nvSpPr>
        <p:spPr>
          <a:xfrm>
            <a:off x="2053434" y="4277240"/>
            <a:ext cx="1269546" cy="571500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Client</a:t>
            </a:r>
          </a:p>
        </p:txBody>
      </p:sp>
      <p:cxnSp>
        <p:nvCxnSpPr>
          <p:cNvPr id="26" name="Elbow Connector 25">
            <a:extLst>
              <a:ext uri="{FF2B5EF4-FFF2-40B4-BE49-F238E27FC236}">
                <a16:creationId xmlns:a16="http://schemas.microsoft.com/office/drawing/2014/main" id="{625573B9-BB4F-F545-96EC-00A6DC46F3F4}"/>
              </a:ext>
            </a:extLst>
          </p:cNvPr>
          <p:cNvCxnSpPr>
            <a:cxnSpLocks/>
            <a:stCxn id="18" idx="1"/>
            <a:endCxn id="23" idx="3"/>
          </p:cNvCxnSpPr>
          <p:nvPr/>
        </p:nvCxnSpPr>
        <p:spPr>
          <a:xfrm rot="10800000">
            <a:off x="3322980" y="3804026"/>
            <a:ext cx="1033001" cy="35221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Elbow Connector 26">
            <a:extLst>
              <a:ext uri="{FF2B5EF4-FFF2-40B4-BE49-F238E27FC236}">
                <a16:creationId xmlns:a16="http://schemas.microsoft.com/office/drawing/2014/main" id="{402B04CC-C5F2-7C40-9A78-8E546B49B0C7}"/>
              </a:ext>
            </a:extLst>
          </p:cNvPr>
          <p:cNvCxnSpPr>
            <a:cxnSpLocks/>
            <a:stCxn id="18" idx="1"/>
            <a:endCxn id="24" idx="3"/>
          </p:cNvCxnSpPr>
          <p:nvPr/>
        </p:nvCxnSpPr>
        <p:spPr>
          <a:xfrm rot="10800000" flipV="1">
            <a:off x="3322980" y="4156242"/>
            <a:ext cx="1033001" cy="40674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8CC0FA79-7967-F64F-861A-C87588A43AA8}"/>
              </a:ext>
            </a:extLst>
          </p:cNvPr>
          <p:cNvSpPr txBox="1"/>
          <p:nvPr/>
        </p:nvSpPr>
        <p:spPr>
          <a:xfrm>
            <a:off x="333633" y="3620265"/>
            <a:ext cx="103746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A FHIR server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2909BFE-F4F7-C84E-A8AA-9C71D86D1B48}"/>
              </a:ext>
            </a:extLst>
          </p:cNvPr>
          <p:cNvSpPr txBox="1"/>
          <p:nvPr/>
        </p:nvSpPr>
        <p:spPr>
          <a:xfrm>
            <a:off x="333633" y="4444822"/>
            <a:ext cx="97815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A FHIR client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162921A-A9B9-C04F-8579-D71194093DE1}"/>
              </a:ext>
            </a:extLst>
          </p:cNvPr>
          <p:cNvSpPr txBox="1"/>
          <p:nvPr/>
        </p:nvSpPr>
        <p:spPr>
          <a:xfrm>
            <a:off x="3384325" y="3493793"/>
            <a:ext cx="40908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0..1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8E2C8C4-72EA-1F4D-B914-B1F8EFF500C0}"/>
              </a:ext>
            </a:extLst>
          </p:cNvPr>
          <p:cNvSpPr txBox="1"/>
          <p:nvPr/>
        </p:nvSpPr>
        <p:spPr>
          <a:xfrm>
            <a:off x="3433751" y="4284631"/>
            <a:ext cx="40908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0..1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AACBFFA3-5C12-C144-80AB-75C662A5AF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7084" y="560600"/>
            <a:ext cx="2695575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8597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40C29AC-B5A6-8949-93DC-5032E336F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up a track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25D0D5B-5950-D14D-AAB1-7E782D0221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/>
              <a:t>Process</a:t>
            </a:r>
          </a:p>
          <a:p>
            <a:pPr marL="685800" lvl="1" indent="-342900">
              <a:buFont typeface="+mj-lt"/>
              <a:buAutoNum type="arabicPeriod"/>
            </a:pPr>
            <a:r>
              <a:rPr lang="en-US" sz="1600" dirty="0"/>
              <a:t>If testing an IG, ensure that there is a definition for the IG in </a:t>
            </a:r>
            <a:r>
              <a:rPr lang="en-US" sz="1600" dirty="0" err="1"/>
              <a:t>conMan</a:t>
            </a:r>
            <a:endParaRPr lang="en-US" sz="1600" dirty="0"/>
          </a:p>
          <a:p>
            <a:pPr lvl="2"/>
            <a:r>
              <a:rPr lang="en-US" sz="1400" dirty="0"/>
              <a:t>Should only be 1 per IG</a:t>
            </a:r>
          </a:p>
          <a:p>
            <a:pPr lvl="2"/>
            <a:r>
              <a:rPr lang="en-US" sz="1400" dirty="0"/>
              <a:t>IG’s can be referenced by any number of Tracks</a:t>
            </a:r>
          </a:p>
          <a:p>
            <a:pPr marL="685800" lvl="1" indent="-342900">
              <a:buFont typeface="+mj-lt"/>
              <a:buAutoNum type="arabicPeriod"/>
            </a:pPr>
            <a:r>
              <a:rPr lang="en-US" sz="1600" dirty="0"/>
              <a:t>Create the Track</a:t>
            </a:r>
          </a:p>
          <a:p>
            <a:pPr lvl="2"/>
            <a:r>
              <a:rPr lang="en-US" sz="1400" dirty="0"/>
              <a:t>Track Lead</a:t>
            </a:r>
          </a:p>
          <a:p>
            <a:pPr lvl="2"/>
            <a:r>
              <a:rPr lang="en-US" sz="1400" dirty="0"/>
              <a:t>Description</a:t>
            </a:r>
          </a:p>
          <a:p>
            <a:pPr lvl="2"/>
            <a:r>
              <a:rPr lang="en-US" sz="1400" dirty="0"/>
              <a:t>IGs</a:t>
            </a:r>
          </a:p>
          <a:p>
            <a:pPr lvl="2"/>
            <a:r>
              <a:rPr lang="en-US" sz="1400" dirty="0"/>
              <a:t>Links to confluence / FHIR registry</a:t>
            </a:r>
          </a:p>
          <a:p>
            <a:pPr marL="685800" lvl="1" indent="-342900">
              <a:buFont typeface="+mj-lt"/>
              <a:buAutoNum type="arabicPeriod"/>
            </a:pPr>
            <a:r>
              <a:rPr lang="en-US" sz="1600" dirty="0"/>
              <a:t>Add the scenarios</a:t>
            </a:r>
          </a:p>
          <a:p>
            <a:pPr lvl="2"/>
            <a:r>
              <a:rPr lang="en-US" sz="1400" dirty="0"/>
              <a:t>Basis of testing</a:t>
            </a:r>
          </a:p>
          <a:p>
            <a:pPr lvl="1"/>
            <a:endParaRPr lang="en-US" sz="1600" dirty="0"/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4476430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CA8DF6C-76DC-0C4E-BD45-0A2F8A9D3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Guide Set Up</a:t>
            </a:r>
          </a:p>
        </p:txBody>
      </p:sp>
    </p:spTree>
    <p:extLst>
      <p:ext uri="{BB962C8B-B14F-4D97-AF65-F5344CB8AC3E}">
        <p14:creationId xmlns:p14="http://schemas.microsoft.com/office/powerpoint/2010/main" val="42722945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E8AFA19-14D1-AB47-8092-898804C463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42" y="881758"/>
            <a:ext cx="9144000" cy="271292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6C42011-42FE-9844-8E60-525A8FB59B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1a IG list and link to new/ edit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5D5CC1-F209-8F43-A811-88F44D5B9A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76286" y="3345593"/>
            <a:ext cx="6699652" cy="1797907"/>
          </a:xfrm>
        </p:spPr>
        <p:txBody>
          <a:bodyPr>
            <a:normAutofit/>
          </a:bodyPr>
          <a:lstStyle/>
          <a:p>
            <a:r>
              <a:rPr lang="en-US" sz="1400" dirty="0"/>
              <a:t>Main IG attributes</a:t>
            </a:r>
          </a:p>
          <a:p>
            <a:r>
              <a:rPr lang="en-US" sz="1400" dirty="0"/>
              <a:t>Tracks are those with a link to the IG</a:t>
            </a:r>
          </a:p>
          <a:p>
            <a:pPr lvl="1"/>
            <a:r>
              <a:rPr lang="en-US" sz="1400" dirty="0"/>
              <a:t>Set in track edit (next section) and read-only here</a:t>
            </a:r>
          </a:p>
          <a:p>
            <a:r>
              <a:rPr lang="en-US" sz="1400" dirty="0"/>
              <a:t>External link is IG on web (i.e. human readable version)</a:t>
            </a:r>
          </a:p>
          <a:p>
            <a:r>
              <a:rPr lang="en-US" sz="1400" dirty="0"/>
              <a:t>Package &amp; version if IG is in FHIR registry</a:t>
            </a:r>
          </a:p>
          <a:p>
            <a:pPr lvl="1"/>
            <a:r>
              <a:rPr lang="en-US" sz="1400" dirty="0"/>
              <a:t>‘View in Registry’ link will display registry entry 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B8A6CB0-18F8-9744-98E7-824C4B2ABAED}"/>
              </a:ext>
            </a:extLst>
          </p:cNvPr>
          <p:cNvSpPr/>
          <p:nvPr/>
        </p:nvSpPr>
        <p:spPr>
          <a:xfrm>
            <a:off x="115274" y="3211213"/>
            <a:ext cx="759940" cy="26875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22F5923-561A-3B40-8A81-85C97633DA6D}"/>
              </a:ext>
            </a:extLst>
          </p:cNvPr>
          <p:cNvSpPr/>
          <p:nvPr/>
        </p:nvSpPr>
        <p:spPr>
          <a:xfrm>
            <a:off x="8752092" y="2238219"/>
            <a:ext cx="420130" cy="26876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41606729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ED8509-9152-4B41-ACE2-548263BA8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1b Create / Edit IG entry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5FCB2-34A4-064B-94BE-72A5C07C03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10953" y="1169233"/>
            <a:ext cx="3932292" cy="3341711"/>
          </a:xfrm>
        </p:spPr>
        <p:txBody>
          <a:bodyPr/>
          <a:lstStyle/>
          <a:p>
            <a:r>
              <a:rPr lang="en-US" sz="1800" dirty="0"/>
              <a:t>Keep name &amp; description short</a:t>
            </a:r>
          </a:p>
          <a:p>
            <a:r>
              <a:rPr lang="en-US" sz="1800" dirty="0"/>
              <a:t>Use ‘External Link’ for location of IG</a:t>
            </a:r>
          </a:p>
          <a:p>
            <a:r>
              <a:rPr lang="en-US" sz="1800" dirty="0"/>
              <a:t>Set package and version so can be found in registry</a:t>
            </a:r>
          </a:p>
          <a:p>
            <a:pPr lvl="1"/>
            <a:r>
              <a:rPr lang="en-US" sz="1600" dirty="0"/>
              <a:t>Link to registry bottom right for convenience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819251-3602-E54B-ADA7-7594D62CB7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054862"/>
            <a:ext cx="4282303" cy="3875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8800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4592FC3-BE83-F540-BF84-AD29D2D1E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Track Setup</a:t>
            </a:r>
          </a:p>
        </p:txBody>
      </p:sp>
    </p:spTree>
    <p:extLst>
      <p:ext uri="{BB962C8B-B14F-4D97-AF65-F5344CB8AC3E}">
        <p14:creationId xmlns:p14="http://schemas.microsoft.com/office/powerpoint/2010/main" val="1258242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D2708A-8E0B-214C-AB19-E35754BF3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Connectathon Manager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063D6B-9ACE-6049-ACE6-B29083DAE0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pPr marL="0" indent="0" algn="ctr">
              <a:buNone/>
            </a:pPr>
            <a:r>
              <a:rPr lang="en-US" dirty="0"/>
              <a:t>List connectathon tracks, implementation guides, servers, clients and participants in the connectathon to make it easier for people to understand the range of activities in the Connectathon event.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Make it easier to find servers to test against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Allows testing results to be recorded for tracks (especially Implementation guides) to assist with determining IG maturity.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Provide links to other Connectathon artifacts such as Confluence pages, IG’s on the web and the FHIR Package registry</a:t>
            </a:r>
          </a:p>
          <a:p>
            <a:pPr marL="0" indent="0" algn="ctr"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71CE76-5BAD-584D-89AB-A73F35556F06}"/>
              </a:ext>
            </a:extLst>
          </p:cNvPr>
          <p:cNvSpPr txBox="1"/>
          <p:nvPr/>
        </p:nvSpPr>
        <p:spPr>
          <a:xfrm>
            <a:off x="1584755" y="4726459"/>
            <a:ext cx="491993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Note: Works with any modern browser, with the exception of the Brave Browser</a:t>
            </a:r>
          </a:p>
        </p:txBody>
      </p:sp>
    </p:spTree>
    <p:extLst>
      <p:ext uri="{BB962C8B-B14F-4D97-AF65-F5344CB8AC3E}">
        <p14:creationId xmlns:p14="http://schemas.microsoft.com/office/powerpoint/2010/main" val="34584539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A7FAF3-676E-8D43-8C2C-8F4C0564C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2a Track list tab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668AA4-A9E9-8249-89DD-8DAFDE8FB5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7E4079-2D46-B648-B741-83F10642EE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53108"/>
            <a:ext cx="9144000" cy="4029356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06D7DA99-BB09-0943-8003-3877EFCCB9B0}"/>
              </a:ext>
            </a:extLst>
          </p:cNvPr>
          <p:cNvSpPr/>
          <p:nvPr/>
        </p:nvSpPr>
        <p:spPr>
          <a:xfrm>
            <a:off x="713604" y="3560681"/>
            <a:ext cx="759940" cy="26875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BD81B7C-5116-2A4B-AF5E-6983AB38CF72}"/>
              </a:ext>
            </a:extLst>
          </p:cNvPr>
          <p:cNvSpPr/>
          <p:nvPr/>
        </p:nvSpPr>
        <p:spPr>
          <a:xfrm>
            <a:off x="1124467" y="2752468"/>
            <a:ext cx="349077" cy="24095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21930150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670193-FF35-2E4B-9851-252CE85E3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2b Track edit dialog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6C81AD-1138-A046-A29C-5F5F5A35A1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37876" y="988306"/>
            <a:ext cx="2982091" cy="3628664"/>
          </a:xfrm>
        </p:spPr>
        <p:txBody>
          <a:bodyPr>
            <a:normAutofit/>
          </a:bodyPr>
          <a:lstStyle/>
          <a:p>
            <a:r>
              <a:rPr lang="en-US" sz="1600" dirty="0"/>
              <a:t>Track lead is only one who can edit</a:t>
            </a:r>
          </a:p>
          <a:p>
            <a:pPr marL="76200" indent="0">
              <a:buNone/>
            </a:pPr>
            <a:r>
              <a:rPr lang="en-US" sz="1600" dirty="0"/>
              <a:t>	* Logged in user</a:t>
            </a:r>
          </a:p>
          <a:p>
            <a:r>
              <a:rPr lang="en-US" sz="1600" dirty="0"/>
              <a:t>Track type so users know what to expect</a:t>
            </a:r>
          </a:p>
          <a:p>
            <a:r>
              <a:rPr lang="en-US" sz="1600" dirty="0"/>
              <a:t>If type = IG Review can select IG’s</a:t>
            </a:r>
          </a:p>
          <a:p>
            <a:pPr marL="558800" lvl="1" indent="0">
              <a:buNone/>
            </a:pPr>
            <a:r>
              <a:rPr lang="en-US" sz="1600" dirty="0"/>
              <a:t>* Can have multiple</a:t>
            </a:r>
          </a:p>
          <a:p>
            <a:pPr marL="558800" lvl="1" indent="0">
              <a:buNone/>
            </a:pPr>
            <a:r>
              <a:rPr lang="en-US" sz="1600" dirty="0"/>
              <a:t>* Will be displayed in IG list and track description</a:t>
            </a:r>
          </a:p>
          <a:p>
            <a:r>
              <a:rPr lang="en-US" sz="1600" dirty="0"/>
              <a:t>Description is useful, others in lower tab less so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4C2273-1E6A-AF45-87BA-EE75F88786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820" y="1101200"/>
            <a:ext cx="5653056" cy="3875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7914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5213110-0730-2F48-BF22-54A6A0A90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Scenarios</a:t>
            </a:r>
          </a:p>
        </p:txBody>
      </p:sp>
    </p:spTree>
    <p:extLst>
      <p:ext uri="{BB962C8B-B14F-4D97-AF65-F5344CB8AC3E}">
        <p14:creationId xmlns:p14="http://schemas.microsoft.com/office/powerpoint/2010/main" val="34912496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B2F1B8-2678-ED4A-9307-97F834E6B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3a Scenarios: General comments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7DFE58-ED02-8E44-AD36-43020498BE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/>
              <a:t>Describes a specific usage of an IG (or other)</a:t>
            </a:r>
          </a:p>
          <a:p>
            <a:r>
              <a:rPr lang="en-US" sz="2000" dirty="0"/>
              <a:t>Optional, but needed if recording test results in </a:t>
            </a:r>
            <a:r>
              <a:rPr lang="en-US" sz="2000" dirty="0" err="1"/>
              <a:t>conMan</a:t>
            </a:r>
            <a:endParaRPr lang="en-US" sz="2000" dirty="0"/>
          </a:p>
          <a:p>
            <a:r>
              <a:rPr lang="en-US" sz="2000" dirty="0"/>
              <a:t>Each scenario can have varying degrees of detail</a:t>
            </a:r>
          </a:p>
          <a:p>
            <a:pPr lvl="1"/>
            <a:r>
              <a:rPr lang="en-US" sz="1800" dirty="0"/>
              <a:t>User can always load the Confluence page via the link in the track</a:t>
            </a:r>
          </a:p>
          <a:p>
            <a:pPr lvl="1"/>
            <a:r>
              <a:rPr lang="en-US" sz="1800" dirty="0"/>
              <a:t>Each scenario has the roles needed within that scenario</a:t>
            </a:r>
          </a:p>
          <a:p>
            <a:pPr lvl="2"/>
            <a:r>
              <a:rPr lang="en-US" sz="1600" dirty="0"/>
              <a:t>E.g. for Clinical Reasoning there is a Producer (server) and a Consumer (client)</a:t>
            </a:r>
          </a:p>
          <a:p>
            <a:pPr lvl="2"/>
            <a:r>
              <a:rPr lang="en-US" sz="1600" dirty="0"/>
              <a:t>Roles are shared across all scenarios in a track</a:t>
            </a:r>
          </a:p>
          <a:p>
            <a:pPr lvl="3"/>
            <a:r>
              <a:rPr lang="en-US" sz="1600" dirty="0"/>
              <a:t>Define in one scenario, and include it in any others (within the track)</a:t>
            </a:r>
          </a:p>
          <a:p>
            <a:pPr lvl="3"/>
            <a:r>
              <a:rPr lang="en-US" sz="1600" dirty="0"/>
              <a:t>A single test is a client app and a server app in a particular role for a given scenario</a:t>
            </a:r>
          </a:p>
        </p:txBody>
      </p:sp>
    </p:spTree>
    <p:extLst>
      <p:ext uri="{BB962C8B-B14F-4D97-AF65-F5344CB8AC3E}">
        <p14:creationId xmlns:p14="http://schemas.microsoft.com/office/powerpoint/2010/main" val="7052154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9FDB49-240D-8944-970D-3AF41AD25F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3b Scenarios: List and link to create / edit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2F295F-9DE8-5F47-9CD9-EC7ABB8137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012688-8037-1943-813F-5D91B210CA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25" y="999256"/>
            <a:ext cx="7797443" cy="4029277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00B3D77D-4560-814E-9289-4E3670FE12AA}"/>
              </a:ext>
            </a:extLst>
          </p:cNvPr>
          <p:cNvSpPr/>
          <p:nvPr/>
        </p:nvSpPr>
        <p:spPr>
          <a:xfrm>
            <a:off x="3855309" y="2318827"/>
            <a:ext cx="472645" cy="30389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AF19778-4779-964D-977A-93791710AFCA}"/>
              </a:ext>
            </a:extLst>
          </p:cNvPr>
          <p:cNvSpPr/>
          <p:nvPr/>
        </p:nvSpPr>
        <p:spPr>
          <a:xfrm>
            <a:off x="3432089" y="2655547"/>
            <a:ext cx="880418" cy="30389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31684774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FD07DD-93EF-6B44-818A-703A2460F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3c Scenarios: Create / Edit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5A6DBF-F356-B448-B743-52821F41B7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28377" y="1134893"/>
            <a:ext cx="4114868" cy="3376051"/>
          </a:xfrm>
        </p:spPr>
        <p:txBody>
          <a:bodyPr>
            <a:normAutofit/>
          </a:bodyPr>
          <a:lstStyle/>
          <a:p>
            <a:r>
              <a:rPr lang="en-US" sz="2000" dirty="0"/>
              <a:t>At least have description and roles</a:t>
            </a:r>
          </a:p>
          <a:p>
            <a:r>
              <a:rPr lang="en-US" sz="2000" dirty="0"/>
              <a:t>Roles:</a:t>
            </a:r>
          </a:p>
          <a:p>
            <a:pPr lvl="1"/>
            <a:r>
              <a:rPr lang="en-US" sz="1800" dirty="0"/>
              <a:t>Want at least 1 client &amp; 1 server</a:t>
            </a:r>
          </a:p>
          <a:p>
            <a:pPr lvl="1"/>
            <a:r>
              <a:rPr lang="en-US" sz="1800" dirty="0"/>
              <a:t>May have other roles</a:t>
            </a:r>
          </a:p>
          <a:p>
            <a:pPr lvl="2"/>
            <a:r>
              <a:rPr lang="en-US" sz="1600" dirty="0"/>
              <a:t>Each role is a client or </a:t>
            </a:r>
            <a:r>
              <a:rPr lang="en-US" sz="1600" dirty="0" err="1"/>
              <a:t>aserver</a:t>
            </a:r>
            <a:endParaRPr lang="en-US" sz="1600" dirty="0"/>
          </a:p>
          <a:p>
            <a:r>
              <a:rPr lang="en-US" sz="2000" dirty="0"/>
              <a:t>Other tabs for specialized situations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9A6E6C-4F0B-BA4D-BB53-12A305E76B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315" y="1371599"/>
            <a:ext cx="4410062" cy="2384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3220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4A4D5-0F29-C94F-8E8E-635B7DDE1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3d Scenarios: Roles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B34C7D-F89E-8243-BB01-725713AC5D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91378" y="1281480"/>
            <a:ext cx="2642956" cy="3376051"/>
          </a:xfrm>
        </p:spPr>
        <p:txBody>
          <a:bodyPr/>
          <a:lstStyle/>
          <a:p>
            <a:r>
              <a:rPr lang="en-US" sz="1600" dirty="0"/>
              <a:t>Will list all the roles in the track</a:t>
            </a:r>
          </a:p>
          <a:p>
            <a:r>
              <a:rPr lang="en-US" sz="1600" dirty="0"/>
              <a:t>Select the ones you want</a:t>
            </a:r>
          </a:p>
          <a:p>
            <a:r>
              <a:rPr lang="en-US" sz="1600" dirty="0"/>
              <a:t>Can add new ones</a:t>
            </a:r>
          </a:p>
          <a:p>
            <a:r>
              <a:rPr lang="en-US" sz="1600" dirty="0"/>
              <a:t>Role is not a specific server / client</a:t>
            </a:r>
          </a:p>
          <a:p>
            <a:pPr lvl="1"/>
            <a:r>
              <a:rPr lang="en-US" sz="1400" dirty="0"/>
              <a:t>They are in a role when testing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CB3699-53A2-6B4D-976F-3C36D6B233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956" y="1460907"/>
            <a:ext cx="5609422" cy="2522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6451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369451-3104-4048-A3C5-2BE2EC576E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 Users Setup</a:t>
            </a:r>
          </a:p>
        </p:txBody>
      </p:sp>
    </p:spTree>
    <p:extLst>
      <p:ext uri="{BB962C8B-B14F-4D97-AF65-F5344CB8AC3E}">
        <p14:creationId xmlns:p14="http://schemas.microsoft.com/office/powerpoint/2010/main" val="19953781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B63925A-A469-EA47-ADCB-BE9BAFFD5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tasks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01C5A9B-4ADC-F444-9E52-A67B7540CD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85763" indent="-385763">
              <a:buFont typeface="+mj-lt"/>
              <a:buAutoNum type="arabicPeriod"/>
            </a:pPr>
            <a:r>
              <a:rPr lang="en-US" dirty="0"/>
              <a:t>Person setup</a:t>
            </a:r>
          </a:p>
          <a:p>
            <a:pPr marL="385763" indent="-385763">
              <a:buFont typeface="+mj-lt"/>
              <a:buAutoNum type="arabicPeriod"/>
            </a:pPr>
            <a:r>
              <a:rPr lang="en-US" dirty="0"/>
              <a:t>Record servers the user has</a:t>
            </a:r>
          </a:p>
          <a:p>
            <a:pPr marL="385763" indent="-385763">
              <a:buFont typeface="+mj-lt"/>
              <a:buAutoNum type="arabicPeriod"/>
            </a:pPr>
            <a:r>
              <a:rPr lang="en-US" dirty="0"/>
              <a:t>Record clients the user has</a:t>
            </a:r>
          </a:p>
          <a:p>
            <a:pPr marL="385763" indent="-385763">
              <a:buFont typeface="+mj-lt"/>
              <a:buAutoNum type="arabicPeriod"/>
            </a:pPr>
            <a:r>
              <a:rPr lang="en-US" dirty="0"/>
              <a:t>Record outcomes of testing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70969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E8B0282-4CA3-6040-9E0A-2458ED44B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Person Setup</a:t>
            </a:r>
          </a:p>
        </p:txBody>
      </p:sp>
    </p:spTree>
    <p:extLst>
      <p:ext uri="{BB962C8B-B14F-4D97-AF65-F5344CB8AC3E}">
        <p14:creationId xmlns:p14="http://schemas.microsoft.com/office/powerpoint/2010/main" val="37423994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D8451-F167-A343-BBF0-EF3742EF8B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is it?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10B0E3-FC43-624D-8F20-873F6AD410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19487" y="4623872"/>
            <a:ext cx="6690123" cy="389793"/>
          </a:xfrm>
        </p:spPr>
        <p:txBody>
          <a:bodyPr/>
          <a:lstStyle/>
          <a:p>
            <a:pPr marL="76200" indent="0">
              <a:buNone/>
            </a:pPr>
            <a:r>
              <a:rPr lang="en-US" sz="1600" dirty="0"/>
              <a:t>http://</a:t>
            </a:r>
            <a:r>
              <a:rPr lang="en-US" sz="1600" dirty="0" err="1"/>
              <a:t>conman.clinfhir.com</a:t>
            </a:r>
            <a:r>
              <a:rPr lang="en-US" sz="1600" dirty="0"/>
              <a:t>/</a:t>
            </a:r>
            <a:r>
              <a:rPr lang="en-US" sz="1600" dirty="0" err="1"/>
              <a:t>connectathon.html?event</a:t>
            </a:r>
            <a:r>
              <a:rPr lang="en-US" sz="1600" dirty="0"/>
              <a:t>=con28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5E61F7-7AAC-C34D-8A4F-B345BF2A7E9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40E5BA-3810-CD49-A028-0ACFDF28C0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627" y="883725"/>
            <a:ext cx="8389620" cy="3718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6898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A714B1-5827-CF47-91CD-9F2F5CB27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1a Person setup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D17187F-53B0-BB48-AE33-F73D36D72F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961" y="1268017"/>
            <a:ext cx="3904146" cy="155859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585683E-D4F4-8849-A486-8E273948AF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0371" y="1121375"/>
            <a:ext cx="4276595" cy="3434021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749B6BAC-3F92-EA47-8F26-2606DA619F8C}"/>
              </a:ext>
            </a:extLst>
          </p:cNvPr>
          <p:cNvSpPr/>
          <p:nvPr/>
        </p:nvSpPr>
        <p:spPr>
          <a:xfrm>
            <a:off x="3215847" y="2363230"/>
            <a:ext cx="420130" cy="26876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7F92F36-A3A4-B54E-8E2E-B87E0DC6A284}"/>
              </a:ext>
            </a:extLst>
          </p:cNvPr>
          <p:cNvCxnSpPr>
            <a:stCxn id="13" idx="6"/>
          </p:cNvCxnSpPr>
          <p:nvPr/>
        </p:nvCxnSpPr>
        <p:spPr>
          <a:xfrm>
            <a:off x="3635976" y="2497610"/>
            <a:ext cx="997808" cy="139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A776A61-CE5E-AC4F-9BE1-03DC5563B9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9316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C121D7-30F4-704A-A85D-EFF79CDE3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1b Participation report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FA7BAD-DAA7-864A-A82A-915FED9EAB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5117" y="3600608"/>
            <a:ext cx="8228883" cy="1542892"/>
          </a:xfrm>
        </p:spPr>
        <p:txBody>
          <a:bodyPr>
            <a:normAutofit/>
          </a:bodyPr>
          <a:lstStyle/>
          <a:p>
            <a:r>
              <a:rPr lang="en-US" sz="2000" dirty="0"/>
              <a:t>Shows who participated in which track</a:t>
            </a:r>
          </a:p>
          <a:p>
            <a:r>
              <a:rPr lang="en-US" sz="2000" dirty="0"/>
              <a:t>Derived from user setup</a:t>
            </a:r>
          </a:p>
          <a:p>
            <a:pPr lvl="1"/>
            <a:r>
              <a:rPr lang="en-US" sz="1800" dirty="0"/>
              <a:t>Primary vs Tracks Of Interest / Others relatively immaterial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F38F08-030C-3044-BC89-8800C02C0C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8306"/>
            <a:ext cx="9144000" cy="2738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439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8D90412-E8B1-D544-BB4E-F0A8CBC4C7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Server Setup</a:t>
            </a:r>
          </a:p>
        </p:txBody>
      </p:sp>
    </p:spTree>
    <p:extLst>
      <p:ext uri="{BB962C8B-B14F-4D97-AF65-F5344CB8AC3E}">
        <p14:creationId xmlns:p14="http://schemas.microsoft.com/office/powerpoint/2010/main" val="19724747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1963B6-1355-F245-931B-0B2A6B237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2a Servers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2E979-5E45-9441-95B5-D82D4CA908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0753" y="3102964"/>
            <a:ext cx="8228883" cy="2040536"/>
          </a:xfrm>
        </p:spPr>
        <p:txBody>
          <a:bodyPr>
            <a:normAutofit/>
          </a:bodyPr>
          <a:lstStyle/>
          <a:p>
            <a:r>
              <a:rPr lang="en-US" sz="2000" dirty="0"/>
              <a:t>Allows participants to find servers for testing</a:t>
            </a:r>
          </a:p>
          <a:p>
            <a:r>
              <a:rPr lang="en-US" sz="2000" dirty="0"/>
              <a:t>Tracks set by server owner (in edit dialog).</a:t>
            </a:r>
          </a:p>
          <a:p>
            <a:pPr lvl="1"/>
            <a:r>
              <a:rPr lang="en-US" sz="1800" dirty="0"/>
              <a:t>Indicative only – </a:t>
            </a:r>
            <a:r>
              <a:rPr lang="en-US" sz="1800" dirty="0" err="1"/>
              <a:t>ie</a:t>
            </a:r>
            <a:r>
              <a:rPr lang="en-US" sz="1800" dirty="0"/>
              <a:t> any test can select any server</a:t>
            </a:r>
          </a:p>
          <a:p>
            <a:pPr lvl="1"/>
            <a:r>
              <a:rPr lang="en-US" sz="1800" dirty="0"/>
              <a:t>Will also show in the track description (under Track details and testing)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F35ACC-18D8-C444-8620-A906767B36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19" y="824132"/>
            <a:ext cx="9144000" cy="2432807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5D39F8B0-5DA2-C843-A91B-B322D7A5110E}"/>
              </a:ext>
            </a:extLst>
          </p:cNvPr>
          <p:cNvSpPr/>
          <p:nvPr/>
        </p:nvSpPr>
        <p:spPr>
          <a:xfrm>
            <a:off x="8305285" y="2137394"/>
            <a:ext cx="758396" cy="41189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EBE3495-E243-2542-BD7D-BD189B143306}"/>
              </a:ext>
            </a:extLst>
          </p:cNvPr>
          <p:cNvSpPr/>
          <p:nvPr/>
        </p:nvSpPr>
        <p:spPr>
          <a:xfrm>
            <a:off x="8399506" y="2636623"/>
            <a:ext cx="420130" cy="26876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4394064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CCF4B-9920-ED47-9590-7498937B4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2b Server details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3892FE-4A4C-5E43-8229-3FC284430B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64052" y="1134893"/>
            <a:ext cx="3879193" cy="3376051"/>
          </a:xfrm>
        </p:spPr>
        <p:txBody>
          <a:bodyPr>
            <a:normAutofit/>
          </a:bodyPr>
          <a:lstStyle/>
          <a:p>
            <a:r>
              <a:rPr lang="en-US" sz="1400" dirty="0"/>
              <a:t>Has endpoint and UI (if any)</a:t>
            </a:r>
          </a:p>
          <a:p>
            <a:r>
              <a:rPr lang="en-US" sz="1400" dirty="0"/>
              <a:t>Check </a:t>
            </a:r>
            <a:r>
              <a:rPr lang="en-US" sz="1400" dirty="0" err="1"/>
              <a:t>CapabilityStatement</a:t>
            </a:r>
            <a:r>
              <a:rPr lang="en-US" sz="1400" dirty="0"/>
              <a:t> link to populate Capability tab</a:t>
            </a:r>
          </a:p>
          <a:p>
            <a:pPr lvl="1"/>
            <a:r>
              <a:rPr lang="en-US" sz="1400" dirty="0"/>
              <a:t>Populates FHIR version</a:t>
            </a:r>
          </a:p>
          <a:p>
            <a:r>
              <a:rPr lang="en-US" sz="1400" dirty="0"/>
              <a:t>Associated tracks tab</a:t>
            </a:r>
          </a:p>
          <a:p>
            <a:pPr lvl="1"/>
            <a:r>
              <a:rPr lang="en-US" sz="1400" dirty="0"/>
              <a:t>Tracks this server can be used for</a:t>
            </a:r>
          </a:p>
          <a:p>
            <a:pPr lvl="1"/>
            <a:r>
              <a:rPr lang="en-US" sz="1400" dirty="0"/>
              <a:t>(Indicative only)</a:t>
            </a:r>
          </a:p>
          <a:p>
            <a:r>
              <a:rPr lang="en-US" sz="1400" dirty="0"/>
              <a:t>Link to load clinFHIR Server Query</a:t>
            </a:r>
          </a:p>
          <a:p>
            <a:pPr lvl="1"/>
            <a:endParaRPr lang="en-US" sz="1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D6B02AB-2F2E-1C48-9C37-2360822B53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210" y="1123097"/>
            <a:ext cx="4749842" cy="3862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621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C5645A-B85D-D043-B902-032FC67B68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2c Associated tracks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B835CF-8C88-DA44-922B-9919FC3055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13182" y="1561470"/>
            <a:ext cx="2568881" cy="3376051"/>
          </a:xfrm>
        </p:spPr>
        <p:txBody>
          <a:bodyPr/>
          <a:lstStyle/>
          <a:p>
            <a:r>
              <a:rPr lang="en-US" sz="1400" dirty="0"/>
              <a:t>Indicate which tracks the server can be used for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D11CE6-9D9A-D841-941D-C45AA94C96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937" y="1369219"/>
            <a:ext cx="6012427" cy="2504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419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EB1E4-58F2-E344-86EF-982AFB987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 Server Capability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FD4DF1-B7F7-F64F-93A9-8166F30B76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25413" y="1134893"/>
            <a:ext cx="3217832" cy="3376051"/>
          </a:xfrm>
        </p:spPr>
        <p:txBody>
          <a:bodyPr/>
          <a:lstStyle/>
          <a:p>
            <a:r>
              <a:rPr lang="en-US" sz="1600" dirty="0"/>
              <a:t>A rendition of the </a:t>
            </a:r>
            <a:r>
              <a:rPr lang="en-US" sz="1600" dirty="0" err="1"/>
              <a:t>CapabilityStatement</a:t>
            </a:r>
            <a:endParaRPr lang="en-US" sz="1600" dirty="0"/>
          </a:p>
          <a:p>
            <a:r>
              <a:rPr lang="en-US" sz="1600" dirty="0"/>
              <a:t>Must click ‘Check </a:t>
            </a:r>
            <a:r>
              <a:rPr lang="en-US" sz="1600" dirty="0" err="1"/>
              <a:t>CapabilityStatement</a:t>
            </a:r>
            <a:r>
              <a:rPr lang="en-US" sz="1600" dirty="0"/>
              <a:t> link on front tab to populate</a:t>
            </a:r>
          </a:p>
          <a:p>
            <a:pPr lvl="1"/>
            <a:r>
              <a:rPr lang="en-US" sz="1400" dirty="0"/>
              <a:t>(Statement can be large)</a:t>
            </a:r>
          </a:p>
          <a:p>
            <a:pPr lvl="1"/>
            <a:endParaRPr lang="en-US" sz="1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1ACF90-3CF7-E843-884A-023BC1F52C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354" y="1138270"/>
            <a:ext cx="5284059" cy="3838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8791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A195F0-C82E-1540-9258-AE23B1F22F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2e Server query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7EA576-CE18-F04A-A9A6-435280A828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09038" y="4155193"/>
            <a:ext cx="8228883" cy="3376051"/>
          </a:xfrm>
        </p:spPr>
        <p:txBody>
          <a:bodyPr/>
          <a:lstStyle/>
          <a:p>
            <a:r>
              <a:rPr lang="en-US" sz="1800" dirty="0"/>
              <a:t>From link on server dialog</a:t>
            </a:r>
          </a:p>
          <a:p>
            <a:r>
              <a:rPr lang="en-US" sz="1800" dirty="0"/>
              <a:t>Allows queries against server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25F26B-BC67-1D4C-9060-F9757DD4D0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647" y="988306"/>
            <a:ext cx="7988644" cy="312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2659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2E803-A9A5-8845-9735-C18E3A73A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Client setup</a:t>
            </a:r>
          </a:p>
        </p:txBody>
      </p:sp>
    </p:spTree>
    <p:extLst>
      <p:ext uri="{BB962C8B-B14F-4D97-AF65-F5344CB8AC3E}">
        <p14:creationId xmlns:p14="http://schemas.microsoft.com/office/powerpoint/2010/main" val="111950274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AEBEF5-D731-164D-A1ED-C016B9D40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3a Clients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E104E7-73B7-8F47-BBBA-478F82F7B6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4364" y="3249495"/>
            <a:ext cx="8228883" cy="3376051"/>
          </a:xfrm>
        </p:spPr>
        <p:txBody>
          <a:bodyPr>
            <a:normAutofit/>
          </a:bodyPr>
          <a:lstStyle/>
          <a:p>
            <a:r>
              <a:rPr lang="en-US" sz="1400" dirty="0"/>
              <a:t>Potential clients for use against a server</a:t>
            </a:r>
          </a:p>
          <a:p>
            <a:r>
              <a:rPr lang="en-US" sz="1400" dirty="0"/>
              <a:t>The ‘invoke’ link will launch the client (if web based)</a:t>
            </a:r>
          </a:p>
          <a:p>
            <a:r>
              <a:rPr lang="en-US" sz="1400" dirty="0"/>
              <a:t>The Track / Scenario Role is populated from test results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9D66F1-5373-804C-8254-B45BF2C716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8306"/>
            <a:ext cx="9144000" cy="2025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5749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EFA0A1-3BB8-E84B-9450-0F6C85271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 you have to use it?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349518-F955-F340-A623-50980B4241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/>
              <a:t>Nope, it’s optional. You could:</a:t>
            </a:r>
          </a:p>
          <a:p>
            <a:pPr lvl="1"/>
            <a:r>
              <a:rPr lang="en-US" sz="1800" dirty="0"/>
              <a:t>Not use it at all</a:t>
            </a:r>
          </a:p>
          <a:p>
            <a:pPr lvl="1"/>
            <a:r>
              <a:rPr lang="en-US" sz="1800" dirty="0"/>
              <a:t>Just use it to track servers &amp; clients</a:t>
            </a:r>
          </a:p>
          <a:p>
            <a:pPr lvl="1"/>
            <a:r>
              <a:rPr lang="en-US" sz="1800" dirty="0"/>
              <a:t>Set links to Implementation Guides being tested</a:t>
            </a:r>
          </a:p>
          <a:p>
            <a:pPr lvl="1"/>
            <a:r>
              <a:rPr lang="en-US" sz="1800" dirty="0"/>
              <a:t>Record results for your track – with scenarios</a:t>
            </a:r>
          </a:p>
          <a:p>
            <a:r>
              <a:rPr lang="en-US" sz="2000" dirty="0"/>
              <a:t>We will:</a:t>
            </a:r>
          </a:p>
          <a:p>
            <a:pPr lvl="1"/>
            <a:r>
              <a:rPr lang="en-US" sz="1800" dirty="0"/>
              <a:t>Have a basic entry for your track</a:t>
            </a:r>
          </a:p>
          <a:p>
            <a:pPr lvl="2"/>
            <a:r>
              <a:rPr lang="en-US" sz="1600" dirty="0"/>
              <a:t>Name, description, confluence link, basic scenario</a:t>
            </a:r>
          </a:p>
          <a:p>
            <a:r>
              <a:rPr lang="en-US" sz="2000" dirty="0"/>
              <a:t>You can edit as you please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784085-1D81-6C4E-A8AE-AAED89E0BCB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67980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5FFBF-2B68-CC4A-8E7F-E1C3E71947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</a:t>
            </a:r>
          </a:p>
        </p:txBody>
      </p:sp>
    </p:spTree>
    <p:extLst>
      <p:ext uri="{BB962C8B-B14F-4D97-AF65-F5344CB8AC3E}">
        <p14:creationId xmlns:p14="http://schemas.microsoft.com/office/powerpoint/2010/main" val="367527688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CCF4A-B9C1-6049-8F39-A134314F77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4a 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7C3BC1-C985-E043-A4ED-19AAC49039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Allows recording of testing a client/server scenario interaction</a:t>
            </a:r>
          </a:p>
          <a:p>
            <a:pPr lvl="1"/>
            <a:r>
              <a:rPr lang="en-US" dirty="0"/>
              <a:t>Especially useful for IG</a:t>
            </a:r>
          </a:p>
          <a:p>
            <a:r>
              <a:rPr lang="en-US" dirty="0"/>
              <a:t>A test is a client accessing a server – each in some specific role (from the scenario)</a:t>
            </a:r>
          </a:p>
          <a:p>
            <a:r>
              <a:rPr lang="en-US" dirty="0"/>
              <a:t>2 parts:</a:t>
            </a:r>
          </a:p>
          <a:p>
            <a:pPr lvl="1"/>
            <a:r>
              <a:rPr lang="en-US" dirty="0"/>
              <a:t>Recording a test result is from the ‘Track details &amp; testing’ tab</a:t>
            </a:r>
          </a:p>
          <a:p>
            <a:pPr lvl="1"/>
            <a:r>
              <a:rPr lang="en-US" dirty="0"/>
              <a:t>All results in the ‘Test Results’ tab &amp; Track details tab</a:t>
            </a:r>
          </a:p>
          <a:p>
            <a:r>
              <a:rPr lang="en-US" dirty="0"/>
              <a:t>Can also enter a general note against a scenario / IG</a:t>
            </a:r>
          </a:p>
        </p:txBody>
      </p:sp>
    </p:spTree>
    <p:extLst>
      <p:ext uri="{BB962C8B-B14F-4D97-AF65-F5344CB8AC3E}">
        <p14:creationId xmlns:p14="http://schemas.microsoft.com/office/powerpoint/2010/main" val="287181029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20E00-614A-F342-B22F-BD6D901E6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4b Recording a test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809613-47EB-6B4C-B593-C84843D354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5117" y="4251066"/>
            <a:ext cx="8228883" cy="3376051"/>
          </a:xfrm>
        </p:spPr>
        <p:txBody>
          <a:bodyPr/>
          <a:lstStyle/>
          <a:p>
            <a:r>
              <a:rPr lang="en-US" dirty="0"/>
              <a:t>Existing results and new test under track tab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7BE8C9-6242-0042-8753-2412A2039A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447" y="1184959"/>
            <a:ext cx="9144000" cy="3066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32945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520AF4C-83CB-C945-944F-1E732EA083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99896"/>
            <a:ext cx="9144000" cy="29776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EBBC66E-6647-414A-BAF6-EA7FDC6B5E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4c Add a client or server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732208-3F9C-9745-85DC-E19BFDBB15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4362" y="3777521"/>
            <a:ext cx="8228883" cy="733423"/>
          </a:xfrm>
        </p:spPr>
        <p:txBody>
          <a:bodyPr>
            <a:normAutofit fontScale="77500" lnSpcReduction="20000"/>
          </a:bodyPr>
          <a:lstStyle/>
          <a:p>
            <a:r>
              <a:rPr lang="en-US" sz="1400" dirty="0"/>
              <a:t>All defined scenarios are listed in the tab. </a:t>
            </a:r>
          </a:p>
          <a:p>
            <a:r>
              <a:rPr lang="en-US" sz="1400" dirty="0"/>
              <a:t>Add a client (in a role) and a server (in a role) and the ‘intersection’ is where a test result can be added (one per combination)</a:t>
            </a:r>
          </a:p>
          <a:p>
            <a:r>
              <a:rPr lang="en-US" sz="1400" dirty="0"/>
              <a:t>Also have the option to make a general comment against a scenario without specifying client or server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4027C76-DA99-1C47-864E-E359A6C607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8734" y="859172"/>
            <a:ext cx="4424889" cy="1583127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B7EDCA44-E0AA-1E43-826A-4A6421211B0C}"/>
              </a:ext>
            </a:extLst>
          </p:cNvPr>
          <p:cNvSpPr/>
          <p:nvPr/>
        </p:nvSpPr>
        <p:spPr>
          <a:xfrm>
            <a:off x="8260314" y="3325495"/>
            <a:ext cx="747584" cy="26876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4024136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3CA7D-25BA-3842-B72C-3C64DE6CA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4d Enter the test result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D6043D-0C43-E243-BB80-C0EE9702D3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3943014"/>
            <a:ext cx="4107304" cy="1123329"/>
          </a:xfrm>
          <a:solidFill>
            <a:schemeClr val="bg1"/>
          </a:solidFill>
        </p:spPr>
        <p:txBody>
          <a:bodyPr>
            <a:noAutofit/>
          </a:bodyPr>
          <a:lstStyle/>
          <a:p>
            <a:r>
              <a:rPr lang="en-US" sz="1400" dirty="0"/>
              <a:t>Click the ‘Enter result’ link to set the result</a:t>
            </a:r>
          </a:p>
          <a:p>
            <a:r>
              <a:rPr lang="en-US" sz="1400" dirty="0"/>
              <a:t>Can indicate outcome: Pass / Fail / Partial or just a note</a:t>
            </a:r>
          </a:p>
          <a:p>
            <a:r>
              <a:rPr lang="en-US" sz="1400" dirty="0"/>
              <a:t>Can select the IG if more than 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02EA84-043E-9246-AF4D-67F943C0EC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38870"/>
            <a:ext cx="9144000" cy="3004144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021E4F87-3197-F748-8E71-C75F52E28B60}"/>
              </a:ext>
            </a:extLst>
          </p:cNvPr>
          <p:cNvSpPr/>
          <p:nvPr/>
        </p:nvSpPr>
        <p:spPr>
          <a:xfrm>
            <a:off x="5011985" y="2914049"/>
            <a:ext cx="747584" cy="26876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78EB8F8-57E8-F541-B99F-F9A072EC4AE7}"/>
              </a:ext>
            </a:extLst>
          </p:cNvPr>
          <p:cNvSpPr txBox="1">
            <a:spLocks/>
          </p:cNvSpPr>
          <p:nvPr/>
        </p:nvSpPr>
        <p:spPr>
          <a:xfrm>
            <a:off x="4399005" y="4020171"/>
            <a:ext cx="4432987" cy="1046172"/>
          </a:xfrm>
          <a:prstGeom prst="rect">
            <a:avLst/>
          </a:prstGeom>
          <a:solidFill>
            <a:schemeClr val="bg1"/>
          </a:solidFill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latin typeface="+mj-lt"/>
              </a:rPr>
              <a:t>Can enter a note for any result</a:t>
            </a:r>
          </a:p>
          <a:p>
            <a:r>
              <a:rPr lang="en-US" sz="1600" dirty="0">
                <a:latin typeface="+mj-lt"/>
              </a:rPr>
              <a:t>Can change the asserter</a:t>
            </a:r>
          </a:p>
          <a:p>
            <a:r>
              <a:rPr lang="en-US" sz="1600" dirty="0">
                <a:latin typeface="+mj-lt"/>
              </a:rPr>
              <a:t>Can edit the result by clicking the result icon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29FA19A-CBD0-1A4A-A69C-A448094008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6835" y="248398"/>
            <a:ext cx="3739502" cy="2623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67273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8A1082B-C6E7-1346-AF1A-7AD5C6A94E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543" y="1141693"/>
            <a:ext cx="7290487" cy="31272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57C0860-FE11-C448-B945-4E9D753EE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4e View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31773D-F842-BA4B-BA2E-4D932D3296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3647" y="3893084"/>
            <a:ext cx="8228883" cy="3376051"/>
          </a:xfrm>
        </p:spPr>
        <p:txBody>
          <a:bodyPr>
            <a:normAutofit/>
          </a:bodyPr>
          <a:lstStyle/>
          <a:p>
            <a:r>
              <a:rPr lang="en-US" sz="2000" dirty="0"/>
              <a:t>Various report formats </a:t>
            </a:r>
          </a:p>
          <a:p>
            <a:r>
              <a:rPr lang="en-US" sz="2000" dirty="0"/>
              <a:t>Can also download all results (from the ‘details all scenarios this track)</a:t>
            </a:r>
          </a:p>
        </p:txBody>
      </p:sp>
    </p:spTree>
    <p:extLst>
      <p:ext uri="{BB962C8B-B14F-4D97-AF65-F5344CB8AC3E}">
        <p14:creationId xmlns:p14="http://schemas.microsoft.com/office/powerpoint/2010/main" val="164618302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115C8-D53E-C54D-A5E8-AB1D720D6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4f Report by IG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BAEC69-1856-6D46-B584-7A86FE3616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43753" y="4155194"/>
            <a:ext cx="8228883" cy="3376051"/>
          </a:xfrm>
        </p:spPr>
        <p:txBody>
          <a:bodyPr/>
          <a:lstStyle/>
          <a:p>
            <a:r>
              <a:rPr lang="en-US" dirty="0"/>
              <a:t>When a test is associated with an IG</a:t>
            </a:r>
          </a:p>
          <a:p>
            <a:pPr lvl="1"/>
            <a:r>
              <a:rPr lang="en-US" dirty="0"/>
              <a:t>IGs registered against track 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552209-B19F-4B4F-A0D6-3480802436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8306"/>
            <a:ext cx="9144000" cy="283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29954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BE35D5-E15F-424F-BF6D-91A1285352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Experimentation &amp;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840058-3FE5-FD4A-9196-EEB7B24A75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you want to try stuff out</a:t>
            </a:r>
          </a:p>
          <a:p>
            <a:pPr lvl="1"/>
            <a:r>
              <a:rPr lang="en-US" dirty="0"/>
              <a:t>Play track useful to see how testing works</a:t>
            </a:r>
          </a:p>
          <a:p>
            <a:pPr lvl="1"/>
            <a:r>
              <a:rPr lang="en-US" dirty="0"/>
              <a:t>For ‘configuration’ stuff (tracks, servers </a:t>
            </a:r>
            <a:r>
              <a:rPr lang="en-US" dirty="0" err="1"/>
              <a:t>etc</a:t>
            </a:r>
            <a:r>
              <a:rPr lang="en-US" dirty="0"/>
              <a:t>) there is a separate event</a:t>
            </a:r>
          </a:p>
          <a:p>
            <a:pPr lvl="1"/>
            <a:r>
              <a:rPr lang="en-US" dirty="0"/>
              <a:t>http://</a:t>
            </a:r>
            <a:r>
              <a:rPr lang="en-US" dirty="0" err="1"/>
              <a:t>conman.clinfhir.com</a:t>
            </a:r>
            <a:r>
              <a:rPr lang="en-US" dirty="0"/>
              <a:t>/</a:t>
            </a:r>
            <a:r>
              <a:rPr lang="en-US" dirty="0" err="1"/>
              <a:t>connectathon.html?event</a:t>
            </a:r>
            <a:r>
              <a:rPr lang="en-US" dirty="0"/>
              <a:t>=hl7Webinar</a:t>
            </a:r>
          </a:p>
        </p:txBody>
      </p:sp>
    </p:spTree>
    <p:extLst>
      <p:ext uri="{BB962C8B-B14F-4D97-AF65-F5344CB8AC3E}">
        <p14:creationId xmlns:p14="http://schemas.microsoft.com/office/powerpoint/2010/main" val="11829632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E8932-9AE0-A441-B81D-B1B422A07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the data from last time there?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EB4AE7-3292-E84F-90BC-E1A64A57FB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 err="1"/>
              <a:t>Sorta</a:t>
            </a:r>
            <a:r>
              <a:rPr lang="en-US" sz="2000" dirty="0"/>
              <a:t>.</a:t>
            </a:r>
          </a:p>
          <a:p>
            <a:pPr lvl="1"/>
            <a:r>
              <a:rPr lang="en-US" sz="1800" dirty="0"/>
              <a:t>Tracks have been brought across (but need editing)</a:t>
            </a:r>
          </a:p>
          <a:p>
            <a:pPr lvl="1"/>
            <a:r>
              <a:rPr lang="en-US" sz="1800" dirty="0"/>
              <a:t>Implementation Guides, Servers &amp; Clients have been</a:t>
            </a:r>
          </a:p>
          <a:p>
            <a:pPr lvl="2"/>
            <a:r>
              <a:rPr lang="en-US" sz="1600" dirty="0"/>
              <a:t>Will add ability to remove</a:t>
            </a:r>
          </a:p>
          <a:p>
            <a:pPr lvl="1"/>
            <a:r>
              <a:rPr lang="en-US" sz="1800" dirty="0"/>
              <a:t>Users need to be tidied</a:t>
            </a:r>
          </a:p>
          <a:p>
            <a:pPr lvl="2"/>
            <a:r>
              <a:rPr lang="en-US" sz="1600" dirty="0"/>
              <a:t>Will remove all users who are not Track Leads in a Track</a:t>
            </a:r>
          </a:p>
          <a:p>
            <a:r>
              <a:rPr lang="en-US" sz="2000" dirty="0"/>
              <a:t>Moving forward</a:t>
            </a:r>
          </a:p>
          <a:p>
            <a:pPr lvl="1"/>
            <a:r>
              <a:rPr lang="en-US" sz="1800" dirty="0"/>
              <a:t>Will do this for all future </a:t>
            </a:r>
            <a:r>
              <a:rPr lang="en-US" sz="1800" dirty="0" err="1"/>
              <a:t>connectathons</a:t>
            </a:r>
            <a:endParaRPr lang="en-US" sz="1800" dirty="0"/>
          </a:p>
          <a:p>
            <a:pPr lvl="2"/>
            <a:r>
              <a:rPr lang="en-US" sz="1600" dirty="0" err="1"/>
              <a:t>Ie</a:t>
            </a:r>
            <a:r>
              <a:rPr lang="en-US" sz="1600" dirty="0"/>
              <a:t> copy previous event and edit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CF9E64-A8E9-3F44-BB0C-5D346ADF484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8578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A7FAF3-676E-8D43-8C2C-8F4C0564C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Track setup: List tab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668AA4-A9E9-8249-89DD-8DAFDE8FB5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3E782A-EB99-EB46-9672-9B74AC1A91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647" y="1170892"/>
            <a:ext cx="7166610" cy="3340052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9BD81B7C-5116-2A4B-AF5E-6983AB38CF72}"/>
              </a:ext>
            </a:extLst>
          </p:cNvPr>
          <p:cNvSpPr/>
          <p:nvPr/>
        </p:nvSpPr>
        <p:spPr>
          <a:xfrm>
            <a:off x="2118877" y="3134602"/>
            <a:ext cx="349077" cy="24095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F324471E-131F-3444-8DCA-349AA4DDB428}"/>
              </a:ext>
            </a:extLst>
          </p:cNvPr>
          <p:cNvSpPr txBox="1">
            <a:spLocks/>
          </p:cNvSpPr>
          <p:nvPr/>
        </p:nvSpPr>
        <p:spPr>
          <a:xfrm>
            <a:off x="1619487" y="4623872"/>
            <a:ext cx="6690123" cy="389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indent="0">
              <a:buFont typeface="Arial"/>
              <a:buNone/>
            </a:pPr>
            <a:r>
              <a:rPr lang="en-US" sz="1600"/>
              <a:t>http://conman.clinfhir.com/connectathon.html?event=con28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4463588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24043D-233F-0A42-8B75-EDBDD4A469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Edit track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C5576D-320E-FD48-9844-CC607578E23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0383175-9665-8544-AA20-123DADF7B5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3210" y="205979"/>
            <a:ext cx="5609020" cy="4311272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0C32E6BF-1D0A-D342-947F-04DA1FCF5C91}"/>
              </a:ext>
            </a:extLst>
          </p:cNvPr>
          <p:cNvSpPr/>
          <p:nvPr/>
        </p:nvSpPr>
        <p:spPr>
          <a:xfrm>
            <a:off x="4321224" y="988306"/>
            <a:ext cx="2399615" cy="31471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67D847C-B2B7-9A44-810E-C1B61A8B9A1A}"/>
              </a:ext>
            </a:extLst>
          </p:cNvPr>
          <p:cNvSpPr/>
          <p:nvPr/>
        </p:nvSpPr>
        <p:spPr>
          <a:xfrm>
            <a:off x="4347894" y="1300726"/>
            <a:ext cx="2399615" cy="31471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F3966E3-CE0D-3E44-B77D-1F05E64171E7}"/>
              </a:ext>
            </a:extLst>
          </p:cNvPr>
          <p:cNvSpPr/>
          <p:nvPr/>
        </p:nvSpPr>
        <p:spPr>
          <a:xfrm>
            <a:off x="4332654" y="1651246"/>
            <a:ext cx="3965526" cy="31471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21CC073-A5BD-0148-9537-5C847C0FEB66}"/>
              </a:ext>
            </a:extLst>
          </p:cNvPr>
          <p:cNvSpPr/>
          <p:nvPr/>
        </p:nvSpPr>
        <p:spPr>
          <a:xfrm>
            <a:off x="4347894" y="2880360"/>
            <a:ext cx="3965526" cy="34671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13600981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D660C9-90EB-BF44-BEE0-7323C75CBD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Updating &amp; Testing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80246A-CE1F-924E-98F3-6F7F615B9D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Can update track &amp; other details (from tomorrow)</a:t>
            </a:r>
          </a:p>
          <a:p>
            <a:pPr lvl="1"/>
            <a:r>
              <a:rPr lang="en-US" dirty="0" err="1"/>
              <a:t>Eg</a:t>
            </a:r>
            <a:r>
              <a:rPr lang="en-US" dirty="0"/>
              <a:t> description &amp; scenarios</a:t>
            </a:r>
          </a:p>
          <a:p>
            <a:pPr lvl="1"/>
            <a:r>
              <a:rPr lang="en-US" dirty="0"/>
              <a:t>Won’t delete!</a:t>
            </a:r>
          </a:p>
          <a:p>
            <a:r>
              <a:rPr lang="en-US" dirty="0"/>
              <a:t>Will clear all results a week before the event</a:t>
            </a:r>
          </a:p>
          <a:p>
            <a:pPr lvl="1"/>
            <a:r>
              <a:rPr lang="en-US" dirty="0"/>
              <a:t>So you can see if recording tests will work for you</a:t>
            </a:r>
          </a:p>
          <a:p>
            <a:r>
              <a:rPr lang="en-US" dirty="0"/>
              <a:t>Feedback on Connectathon chat</a:t>
            </a:r>
          </a:p>
          <a:p>
            <a:pPr lvl="1"/>
            <a:r>
              <a:rPr lang="en-US" dirty="0"/>
              <a:t>https://</a:t>
            </a:r>
            <a:r>
              <a:rPr lang="en-US" dirty="0" err="1"/>
              <a:t>chat.fhir.org</a:t>
            </a:r>
            <a:r>
              <a:rPr lang="en-US" dirty="0"/>
              <a:t>/#narrow/stream/179207-connectathon-mgmt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320424-4101-F543-8276-49CABE475C5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3024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5FFBD8-33E7-6A4B-8FBF-70F5B7F3B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Details, details, details…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03D8DC2-31E7-4F47-8590-220F072F004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9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9E10B4-08B6-BF43-B234-D0242AC2BA59}"/>
              </a:ext>
            </a:extLst>
          </p:cNvPr>
          <p:cNvSpPr txBox="1"/>
          <p:nvPr/>
        </p:nvSpPr>
        <p:spPr>
          <a:xfrm>
            <a:off x="1645920" y="3680460"/>
            <a:ext cx="45704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Just left in for reference – not going over this stull today</a:t>
            </a:r>
          </a:p>
        </p:txBody>
      </p:sp>
    </p:spTree>
    <p:extLst>
      <p:ext uri="{BB962C8B-B14F-4D97-AF65-F5344CB8AC3E}">
        <p14:creationId xmlns:p14="http://schemas.microsoft.com/office/powerpoint/2010/main" val="14010201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7451</TotalTime>
  <Words>1624</Words>
  <Application>Microsoft Macintosh PowerPoint</Application>
  <PresentationFormat>On-screen Show (16:9)</PresentationFormat>
  <Paragraphs>245</Paragraphs>
  <Slides>47</Slides>
  <Notes>5</Notes>
  <HiddenSlides>1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0" baseType="lpstr">
      <vt:lpstr>Calibri</vt:lpstr>
      <vt:lpstr>Arial</vt:lpstr>
      <vt:lpstr>Office Theme</vt:lpstr>
      <vt:lpstr>PowerPoint Presentation</vt:lpstr>
      <vt:lpstr>What is Connectathon Manager </vt:lpstr>
      <vt:lpstr>Where is it?</vt:lpstr>
      <vt:lpstr>Do you have to use it?</vt:lpstr>
      <vt:lpstr>Is the data from last time there?</vt:lpstr>
      <vt:lpstr>Track setup: List tab</vt:lpstr>
      <vt:lpstr>Edit track</vt:lpstr>
      <vt:lpstr>Updating &amp; Testing</vt:lpstr>
      <vt:lpstr>Details, details, details…</vt:lpstr>
      <vt:lpstr>Why use ConMan?</vt:lpstr>
      <vt:lpstr>Login &amp; User creation</vt:lpstr>
      <vt:lpstr>Track Leads</vt:lpstr>
      <vt:lpstr>Goal in setting up a track</vt:lpstr>
      <vt:lpstr>ConMan Architecture</vt:lpstr>
      <vt:lpstr>Setting up a track</vt:lpstr>
      <vt:lpstr>Implementation Guide Set Up</vt:lpstr>
      <vt:lpstr>1a IG list and link to new/ edit</vt:lpstr>
      <vt:lpstr>1b Create / Edit IG entry</vt:lpstr>
      <vt:lpstr>Track Setup</vt:lpstr>
      <vt:lpstr>2a Track list tab</vt:lpstr>
      <vt:lpstr>2b Track edit dialog</vt:lpstr>
      <vt:lpstr>Scenarios</vt:lpstr>
      <vt:lpstr>3a Scenarios: General comments</vt:lpstr>
      <vt:lpstr>3b Scenarios: List and link to create / edit</vt:lpstr>
      <vt:lpstr>3c Scenarios: Create / Edit</vt:lpstr>
      <vt:lpstr>3d Scenarios: Roles</vt:lpstr>
      <vt:lpstr>All Users Setup</vt:lpstr>
      <vt:lpstr>Main tasks</vt:lpstr>
      <vt:lpstr>Person Setup</vt:lpstr>
      <vt:lpstr>1a Person setup</vt:lpstr>
      <vt:lpstr>1b Participation report</vt:lpstr>
      <vt:lpstr>Server Setup</vt:lpstr>
      <vt:lpstr>2a Servers</vt:lpstr>
      <vt:lpstr>2b Server details</vt:lpstr>
      <vt:lpstr>2c Associated tracks</vt:lpstr>
      <vt:lpstr>2d Server Capability</vt:lpstr>
      <vt:lpstr>2e Server query</vt:lpstr>
      <vt:lpstr>Client setup</vt:lpstr>
      <vt:lpstr>3a Clients</vt:lpstr>
      <vt:lpstr>Testing</vt:lpstr>
      <vt:lpstr>4a Testing</vt:lpstr>
      <vt:lpstr>4b Recording a test</vt:lpstr>
      <vt:lpstr>4c Add a client or server</vt:lpstr>
      <vt:lpstr>4d Enter the test result</vt:lpstr>
      <vt:lpstr>4e View results</vt:lpstr>
      <vt:lpstr>4f Report by IG</vt:lpstr>
      <vt:lpstr>Experimentation &amp; Learning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David hay</cp:lastModifiedBy>
  <cp:revision>73</cp:revision>
  <cp:lastPrinted>2021-02-02T20:58:23Z</cp:lastPrinted>
  <dcterms:modified xsi:type="dcterms:W3CDTF">2021-08-03T18:15:57Z</dcterms:modified>
</cp:coreProperties>
</file>